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91" r:id="rId2"/>
    <p:sldId id="261" r:id="rId3"/>
    <p:sldId id="378" r:id="rId4"/>
    <p:sldId id="381" r:id="rId5"/>
    <p:sldId id="435" r:id="rId6"/>
    <p:sldId id="443" r:id="rId7"/>
    <p:sldId id="428" r:id="rId8"/>
    <p:sldId id="433" r:id="rId9"/>
    <p:sldId id="438" r:id="rId10"/>
    <p:sldId id="384" r:id="rId11"/>
    <p:sldId id="437" r:id="rId12"/>
    <p:sldId id="430" r:id="rId13"/>
    <p:sldId id="439" r:id="rId14"/>
    <p:sldId id="440" r:id="rId15"/>
    <p:sldId id="448" r:id="rId16"/>
    <p:sldId id="449" r:id="rId17"/>
    <p:sldId id="450" r:id="rId18"/>
    <p:sldId id="451" r:id="rId19"/>
    <p:sldId id="444" r:id="rId20"/>
    <p:sldId id="445" r:id="rId21"/>
    <p:sldId id="446" r:id="rId22"/>
    <p:sldId id="452" r:id="rId23"/>
    <p:sldId id="271"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FF"/>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F039F-7132-427A-A55C-220B6DA52D54}" v="30" dt="2025-11-21T10:52:58.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83417" autoAdjust="0"/>
  </p:normalViewPr>
  <p:slideViewPr>
    <p:cSldViewPr snapToGrid="0">
      <p:cViewPr varScale="1">
        <p:scale>
          <a:sx n="70" d="100"/>
          <a:sy n="70" d="100"/>
        </p:scale>
        <p:origin x="1171"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sicología Logopedia BlaBla" userId="2e0430da770dd031" providerId="LiveId" clId="{11DC066F-6AC4-4F19-A221-FBFF01B6D53D}"/>
    <pc:docChg chg="modSld">
      <pc:chgData name="Psicología Logopedia BlaBla" userId="2e0430da770dd031" providerId="LiveId" clId="{11DC066F-6AC4-4F19-A221-FBFF01B6D53D}" dt="2025-11-21T10:52:58.336" v="30" actId="20577"/>
      <pc:docMkLst>
        <pc:docMk/>
      </pc:docMkLst>
      <pc:sldChg chg="modSp">
        <pc:chgData name="Psicología Logopedia BlaBla" userId="2e0430da770dd031" providerId="LiveId" clId="{11DC066F-6AC4-4F19-A221-FBFF01B6D53D}" dt="2025-11-21T10:51:58.843" v="28" actId="20577"/>
        <pc:sldMkLst>
          <pc:docMk/>
          <pc:sldMk cId="1109163781" sldId="437"/>
        </pc:sldMkLst>
        <pc:spChg chg="mod">
          <ac:chgData name="Psicología Logopedia BlaBla" userId="2e0430da770dd031" providerId="LiveId" clId="{11DC066F-6AC4-4F19-A221-FBFF01B6D53D}" dt="2025-11-21T10:51:58.843" v="28" actId="20577"/>
          <ac:spMkLst>
            <pc:docMk/>
            <pc:sldMk cId="1109163781" sldId="437"/>
            <ac:spMk id="8" creationId="{E96CADAD-F602-3365-E088-E2C067D51E21}"/>
          </ac:spMkLst>
        </pc:spChg>
      </pc:sldChg>
      <pc:sldChg chg="modSp mod">
        <pc:chgData name="Psicología Logopedia BlaBla" userId="2e0430da770dd031" providerId="LiveId" clId="{11DC066F-6AC4-4F19-A221-FBFF01B6D53D}" dt="2025-11-21T10:51:20.910" v="16" actId="20577"/>
        <pc:sldMkLst>
          <pc:docMk/>
          <pc:sldMk cId="1796569039" sldId="443"/>
        </pc:sldMkLst>
        <pc:spChg chg="mod">
          <ac:chgData name="Psicología Logopedia BlaBla" userId="2e0430da770dd031" providerId="LiveId" clId="{11DC066F-6AC4-4F19-A221-FBFF01B6D53D}" dt="2025-11-21T10:51:20.910" v="16" actId="20577"/>
          <ac:spMkLst>
            <pc:docMk/>
            <pc:sldMk cId="1796569039" sldId="443"/>
            <ac:spMk id="8" creationId="{FFED6513-3D23-4AF5-5E53-C7BFFF0B2969}"/>
          </ac:spMkLst>
        </pc:spChg>
      </pc:sldChg>
      <pc:sldChg chg="modSp">
        <pc:chgData name="Psicología Logopedia BlaBla" userId="2e0430da770dd031" providerId="LiveId" clId="{11DC066F-6AC4-4F19-A221-FBFF01B6D53D}" dt="2025-11-21T10:52:58.336" v="30" actId="20577"/>
        <pc:sldMkLst>
          <pc:docMk/>
          <pc:sldMk cId="4183766484" sldId="446"/>
        </pc:sldMkLst>
        <pc:spChg chg="mod">
          <ac:chgData name="Psicología Logopedia BlaBla" userId="2e0430da770dd031" providerId="LiveId" clId="{11DC066F-6AC4-4F19-A221-FBFF01B6D53D}" dt="2025-11-21T10:52:58.336" v="30" actId="20577"/>
          <ac:spMkLst>
            <pc:docMk/>
            <pc:sldMk cId="4183766484" sldId="446"/>
            <ac:spMk id="8" creationId="{1925BC1E-DDB9-BEE4-1F31-1983E8120E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FDB25-F416-4E42-BDAF-F7B55538273B}" type="datetimeFigureOut">
              <a:rPr lang="es-ES" smtClean="0"/>
              <a:t>21/11/2025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29528-533F-4E3D-B139-1BE73CCA62CF}" type="slidenum">
              <a:rPr lang="es-ES" smtClean="0"/>
              <a:t>‹Nº›</a:t>
            </a:fld>
            <a:endParaRPr lang="es-ES"/>
          </a:p>
        </p:txBody>
      </p:sp>
    </p:spTree>
    <p:extLst>
      <p:ext uri="{BB962C8B-B14F-4D97-AF65-F5344CB8AC3E}">
        <p14:creationId xmlns:p14="http://schemas.microsoft.com/office/powerpoint/2010/main" val="351871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1329528-533F-4E3D-B139-1BE73CCA62CF}" type="slidenum">
              <a:rPr lang="es-ES" smtClean="0"/>
              <a:t>1</a:t>
            </a:fld>
            <a:endParaRPr lang="es-ES"/>
          </a:p>
        </p:txBody>
      </p:sp>
    </p:spTree>
    <p:extLst>
      <p:ext uri="{BB962C8B-B14F-4D97-AF65-F5344CB8AC3E}">
        <p14:creationId xmlns:p14="http://schemas.microsoft.com/office/powerpoint/2010/main" val="229714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FDEC2-963F-23CB-E1D3-BCAB37A1CF0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29365E-A5B1-9E6F-4672-A7BFF77B595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18E3BAB-3999-E429-9A78-7ECC23DECAC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1EB7159-7397-5144-CDFB-3DCA5A0EB842}"/>
              </a:ext>
            </a:extLst>
          </p:cNvPr>
          <p:cNvSpPr>
            <a:spLocks noGrp="1"/>
          </p:cNvSpPr>
          <p:nvPr>
            <p:ph type="sldNum" sz="quarter" idx="5"/>
          </p:nvPr>
        </p:nvSpPr>
        <p:spPr/>
        <p:txBody>
          <a:bodyPr/>
          <a:lstStyle/>
          <a:p>
            <a:fld id="{D1329528-533F-4E3D-B139-1BE73CCA62CF}" type="slidenum">
              <a:rPr lang="es-ES" smtClean="0"/>
              <a:t>10</a:t>
            </a:fld>
            <a:endParaRPr lang="es-ES"/>
          </a:p>
        </p:txBody>
      </p:sp>
    </p:spTree>
    <p:extLst>
      <p:ext uri="{BB962C8B-B14F-4D97-AF65-F5344CB8AC3E}">
        <p14:creationId xmlns:p14="http://schemas.microsoft.com/office/powerpoint/2010/main" val="22011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E5715-FA7C-5F06-6AC7-A0D60A55FA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F984DFC-C789-6DBC-6000-5B7252715B9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55C6F0B-325B-2020-EA37-88B47EA7170C}"/>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BB0C1E8-B304-5226-FD84-E75D7544A31F}"/>
              </a:ext>
            </a:extLst>
          </p:cNvPr>
          <p:cNvSpPr>
            <a:spLocks noGrp="1"/>
          </p:cNvSpPr>
          <p:nvPr>
            <p:ph type="sldNum" sz="quarter" idx="5"/>
          </p:nvPr>
        </p:nvSpPr>
        <p:spPr/>
        <p:txBody>
          <a:bodyPr/>
          <a:lstStyle/>
          <a:p>
            <a:fld id="{D1329528-533F-4E3D-B139-1BE73CCA62CF}" type="slidenum">
              <a:rPr lang="es-ES" smtClean="0"/>
              <a:t>11</a:t>
            </a:fld>
            <a:endParaRPr lang="es-ES"/>
          </a:p>
        </p:txBody>
      </p:sp>
    </p:spTree>
    <p:extLst>
      <p:ext uri="{BB962C8B-B14F-4D97-AF65-F5344CB8AC3E}">
        <p14:creationId xmlns:p14="http://schemas.microsoft.com/office/powerpoint/2010/main" val="109117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0EA1-4D6D-8421-5F1E-A0FAF3F4159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12D320-3AC8-1B92-29F6-348A174E462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81CED1-2886-32BB-7FBA-CEC8ED24617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6E263B5-A4BB-4765-C1E2-96E8F2F58FBD}"/>
              </a:ext>
            </a:extLst>
          </p:cNvPr>
          <p:cNvSpPr>
            <a:spLocks noGrp="1"/>
          </p:cNvSpPr>
          <p:nvPr>
            <p:ph type="sldNum" sz="quarter" idx="5"/>
          </p:nvPr>
        </p:nvSpPr>
        <p:spPr/>
        <p:txBody>
          <a:bodyPr/>
          <a:lstStyle/>
          <a:p>
            <a:fld id="{D1329528-533F-4E3D-B139-1BE73CCA62CF}" type="slidenum">
              <a:rPr lang="es-ES" smtClean="0"/>
              <a:t>12</a:t>
            </a:fld>
            <a:endParaRPr lang="es-ES"/>
          </a:p>
        </p:txBody>
      </p:sp>
    </p:spTree>
    <p:extLst>
      <p:ext uri="{BB962C8B-B14F-4D97-AF65-F5344CB8AC3E}">
        <p14:creationId xmlns:p14="http://schemas.microsoft.com/office/powerpoint/2010/main" val="216290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81F5-FD64-B235-BBCC-CAB0149E038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3CCBC6-E97B-32A6-5424-347049C1D3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B2D862F-1FA4-7792-A99D-EF0D28AA913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2C492710-6E74-0CCD-B1CB-811CF5A3D936}"/>
              </a:ext>
            </a:extLst>
          </p:cNvPr>
          <p:cNvSpPr>
            <a:spLocks noGrp="1"/>
          </p:cNvSpPr>
          <p:nvPr>
            <p:ph type="sldNum" sz="quarter" idx="5"/>
          </p:nvPr>
        </p:nvSpPr>
        <p:spPr/>
        <p:txBody>
          <a:bodyPr/>
          <a:lstStyle/>
          <a:p>
            <a:fld id="{D1329528-533F-4E3D-B139-1BE73CCA62CF}" type="slidenum">
              <a:rPr lang="es-ES" smtClean="0"/>
              <a:t>13</a:t>
            </a:fld>
            <a:endParaRPr lang="es-ES"/>
          </a:p>
        </p:txBody>
      </p:sp>
    </p:spTree>
    <p:extLst>
      <p:ext uri="{BB962C8B-B14F-4D97-AF65-F5344CB8AC3E}">
        <p14:creationId xmlns:p14="http://schemas.microsoft.com/office/powerpoint/2010/main" val="159850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4E14-0CE8-C882-F13C-45BCF5F3CE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86388A-CF94-C4F6-9497-1C028FFD9BE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B57EDD-F4D3-14E6-C48F-2E6AEBC233D0}"/>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7A62AA2D-7138-47F9-9951-4EFE623E45D5}"/>
              </a:ext>
            </a:extLst>
          </p:cNvPr>
          <p:cNvSpPr>
            <a:spLocks noGrp="1"/>
          </p:cNvSpPr>
          <p:nvPr>
            <p:ph type="sldNum" sz="quarter" idx="5"/>
          </p:nvPr>
        </p:nvSpPr>
        <p:spPr/>
        <p:txBody>
          <a:bodyPr/>
          <a:lstStyle/>
          <a:p>
            <a:fld id="{D1329528-533F-4E3D-B139-1BE73CCA62CF}" type="slidenum">
              <a:rPr lang="es-ES" smtClean="0"/>
              <a:t>14</a:t>
            </a:fld>
            <a:endParaRPr lang="es-ES"/>
          </a:p>
        </p:txBody>
      </p:sp>
    </p:spTree>
    <p:extLst>
      <p:ext uri="{BB962C8B-B14F-4D97-AF65-F5344CB8AC3E}">
        <p14:creationId xmlns:p14="http://schemas.microsoft.com/office/powerpoint/2010/main" val="220942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F551-CA19-1E22-C794-E37F170B96D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3FFEE3-7717-5ED8-6FBB-D9B66CB417B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A82190E-585B-0B02-202A-F4A4F83BCAB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65D4F25-80B1-9C68-793E-8693C48179B3}"/>
              </a:ext>
            </a:extLst>
          </p:cNvPr>
          <p:cNvSpPr>
            <a:spLocks noGrp="1"/>
          </p:cNvSpPr>
          <p:nvPr>
            <p:ph type="sldNum" sz="quarter" idx="5"/>
          </p:nvPr>
        </p:nvSpPr>
        <p:spPr/>
        <p:txBody>
          <a:bodyPr/>
          <a:lstStyle/>
          <a:p>
            <a:fld id="{D1329528-533F-4E3D-B139-1BE73CCA62CF}" type="slidenum">
              <a:rPr lang="es-ES" smtClean="0"/>
              <a:t>15</a:t>
            </a:fld>
            <a:endParaRPr lang="es-ES"/>
          </a:p>
        </p:txBody>
      </p:sp>
    </p:spTree>
    <p:extLst>
      <p:ext uri="{BB962C8B-B14F-4D97-AF65-F5344CB8AC3E}">
        <p14:creationId xmlns:p14="http://schemas.microsoft.com/office/powerpoint/2010/main" val="283143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7D49-EEB9-B2F7-8081-A2AA3B55FE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50F692-5B07-8DD6-8911-CFEC42F996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600CD0A-48E3-96A7-88CC-8AE7751FF62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6A90337-7D22-639A-F706-9893FD779CF1}"/>
              </a:ext>
            </a:extLst>
          </p:cNvPr>
          <p:cNvSpPr>
            <a:spLocks noGrp="1"/>
          </p:cNvSpPr>
          <p:nvPr>
            <p:ph type="sldNum" sz="quarter" idx="5"/>
          </p:nvPr>
        </p:nvSpPr>
        <p:spPr/>
        <p:txBody>
          <a:bodyPr/>
          <a:lstStyle/>
          <a:p>
            <a:fld id="{D1329528-533F-4E3D-B139-1BE73CCA62CF}" type="slidenum">
              <a:rPr lang="es-ES" smtClean="0"/>
              <a:t>16</a:t>
            </a:fld>
            <a:endParaRPr lang="es-ES"/>
          </a:p>
        </p:txBody>
      </p:sp>
    </p:spTree>
    <p:extLst>
      <p:ext uri="{BB962C8B-B14F-4D97-AF65-F5344CB8AC3E}">
        <p14:creationId xmlns:p14="http://schemas.microsoft.com/office/powerpoint/2010/main" val="381984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7221-8974-0C44-68BB-BEDF1BA8A7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1EEBA4-9DB3-1037-A2AF-D3C59A970E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CC342E-D35F-EC4D-10B8-735760DD3D8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E7B2D5E-D6AF-3DD2-E2B8-5D6606D217A5}"/>
              </a:ext>
            </a:extLst>
          </p:cNvPr>
          <p:cNvSpPr>
            <a:spLocks noGrp="1"/>
          </p:cNvSpPr>
          <p:nvPr>
            <p:ph type="sldNum" sz="quarter" idx="5"/>
          </p:nvPr>
        </p:nvSpPr>
        <p:spPr/>
        <p:txBody>
          <a:bodyPr/>
          <a:lstStyle/>
          <a:p>
            <a:fld id="{D1329528-533F-4E3D-B139-1BE73CCA62CF}" type="slidenum">
              <a:rPr lang="es-ES" smtClean="0"/>
              <a:t>17</a:t>
            </a:fld>
            <a:endParaRPr lang="es-ES"/>
          </a:p>
        </p:txBody>
      </p:sp>
    </p:spTree>
    <p:extLst>
      <p:ext uri="{BB962C8B-B14F-4D97-AF65-F5344CB8AC3E}">
        <p14:creationId xmlns:p14="http://schemas.microsoft.com/office/powerpoint/2010/main" val="29664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B0080-7D3B-775B-B2FA-74FB5F33DFC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22A033-D81A-6467-CFD2-A9FB0B516C7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9945039-6BB2-239F-3DD1-498B20241EC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EEE2CAF-CF7E-82D4-E041-4E1EF66B9BE7}"/>
              </a:ext>
            </a:extLst>
          </p:cNvPr>
          <p:cNvSpPr>
            <a:spLocks noGrp="1"/>
          </p:cNvSpPr>
          <p:nvPr>
            <p:ph type="sldNum" sz="quarter" idx="5"/>
          </p:nvPr>
        </p:nvSpPr>
        <p:spPr/>
        <p:txBody>
          <a:bodyPr/>
          <a:lstStyle/>
          <a:p>
            <a:fld id="{D1329528-533F-4E3D-B139-1BE73CCA62CF}" type="slidenum">
              <a:rPr lang="es-ES" smtClean="0"/>
              <a:t>18</a:t>
            </a:fld>
            <a:endParaRPr lang="es-ES"/>
          </a:p>
        </p:txBody>
      </p:sp>
    </p:spTree>
    <p:extLst>
      <p:ext uri="{BB962C8B-B14F-4D97-AF65-F5344CB8AC3E}">
        <p14:creationId xmlns:p14="http://schemas.microsoft.com/office/powerpoint/2010/main" val="183701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A7BA-34CF-D9D5-DE96-AA89C82F360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C0DE19-BA5A-5042-4391-9747FCF94DD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8A71DEC-EB69-EEB7-E954-064C2222E0B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2DFB2B9-C13F-1CE4-55EC-145DBE9CC5DA}"/>
              </a:ext>
            </a:extLst>
          </p:cNvPr>
          <p:cNvSpPr>
            <a:spLocks noGrp="1"/>
          </p:cNvSpPr>
          <p:nvPr>
            <p:ph type="sldNum" sz="quarter" idx="5"/>
          </p:nvPr>
        </p:nvSpPr>
        <p:spPr/>
        <p:txBody>
          <a:bodyPr/>
          <a:lstStyle/>
          <a:p>
            <a:fld id="{D1329528-533F-4E3D-B139-1BE73CCA62CF}" type="slidenum">
              <a:rPr lang="es-ES" smtClean="0"/>
              <a:t>19</a:t>
            </a:fld>
            <a:endParaRPr lang="es-ES"/>
          </a:p>
        </p:txBody>
      </p:sp>
    </p:spTree>
    <p:extLst>
      <p:ext uri="{BB962C8B-B14F-4D97-AF65-F5344CB8AC3E}">
        <p14:creationId xmlns:p14="http://schemas.microsoft.com/office/powerpoint/2010/main" val="104235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1329528-533F-4E3D-B139-1BE73CCA62CF}" type="slidenum">
              <a:rPr lang="es-ES" smtClean="0"/>
              <a:t>2</a:t>
            </a:fld>
            <a:endParaRPr lang="es-ES"/>
          </a:p>
        </p:txBody>
      </p:sp>
    </p:spTree>
    <p:extLst>
      <p:ext uri="{BB962C8B-B14F-4D97-AF65-F5344CB8AC3E}">
        <p14:creationId xmlns:p14="http://schemas.microsoft.com/office/powerpoint/2010/main" val="1901576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8B1A-6620-284C-069A-7BC7B6B00BC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2CBAB28-244A-CAAF-29E9-838AD499A4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FFEF4E5-74CF-4491-3E57-D70593619A38}"/>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1F92F6F-D0DE-E9D6-FFF6-FBC94FDBB96C}"/>
              </a:ext>
            </a:extLst>
          </p:cNvPr>
          <p:cNvSpPr>
            <a:spLocks noGrp="1"/>
          </p:cNvSpPr>
          <p:nvPr>
            <p:ph type="sldNum" sz="quarter" idx="5"/>
          </p:nvPr>
        </p:nvSpPr>
        <p:spPr/>
        <p:txBody>
          <a:bodyPr/>
          <a:lstStyle/>
          <a:p>
            <a:fld id="{D1329528-533F-4E3D-B139-1BE73CCA62CF}" type="slidenum">
              <a:rPr lang="es-ES" smtClean="0"/>
              <a:t>20</a:t>
            </a:fld>
            <a:endParaRPr lang="es-ES"/>
          </a:p>
        </p:txBody>
      </p:sp>
    </p:spTree>
    <p:extLst>
      <p:ext uri="{BB962C8B-B14F-4D97-AF65-F5344CB8AC3E}">
        <p14:creationId xmlns:p14="http://schemas.microsoft.com/office/powerpoint/2010/main" val="425491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3449-06A2-B69C-0FBE-9E151C76A83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0F6CCA3-612E-3350-A376-4B0E3B2959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7DD779-DCAC-190F-4F6C-3629FFFFA5A7}"/>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253589F1-9E02-1852-1059-E59148F6E6B1}"/>
              </a:ext>
            </a:extLst>
          </p:cNvPr>
          <p:cNvSpPr>
            <a:spLocks noGrp="1"/>
          </p:cNvSpPr>
          <p:nvPr>
            <p:ph type="sldNum" sz="quarter" idx="5"/>
          </p:nvPr>
        </p:nvSpPr>
        <p:spPr/>
        <p:txBody>
          <a:bodyPr/>
          <a:lstStyle/>
          <a:p>
            <a:fld id="{D1329528-533F-4E3D-B139-1BE73CCA62CF}" type="slidenum">
              <a:rPr lang="es-ES" smtClean="0"/>
              <a:t>21</a:t>
            </a:fld>
            <a:endParaRPr lang="es-ES"/>
          </a:p>
        </p:txBody>
      </p:sp>
    </p:spTree>
    <p:extLst>
      <p:ext uri="{BB962C8B-B14F-4D97-AF65-F5344CB8AC3E}">
        <p14:creationId xmlns:p14="http://schemas.microsoft.com/office/powerpoint/2010/main" val="1463965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4C7E-2F9E-09D5-BB0C-47C6E811DDA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BE6D220-1635-B149-7AF5-9749B120B12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D4213F5-F2A8-59C3-5223-AB30EEEBA570}"/>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5E74213-E1F7-A29B-643C-19E948502BBC}"/>
              </a:ext>
            </a:extLst>
          </p:cNvPr>
          <p:cNvSpPr>
            <a:spLocks noGrp="1"/>
          </p:cNvSpPr>
          <p:nvPr>
            <p:ph type="sldNum" sz="quarter" idx="5"/>
          </p:nvPr>
        </p:nvSpPr>
        <p:spPr/>
        <p:txBody>
          <a:bodyPr/>
          <a:lstStyle/>
          <a:p>
            <a:fld id="{D1329528-533F-4E3D-B139-1BE73CCA62CF}" type="slidenum">
              <a:rPr lang="es-ES" smtClean="0"/>
              <a:t>22</a:t>
            </a:fld>
            <a:endParaRPr lang="es-ES"/>
          </a:p>
        </p:txBody>
      </p:sp>
    </p:spTree>
    <p:extLst>
      <p:ext uri="{BB962C8B-B14F-4D97-AF65-F5344CB8AC3E}">
        <p14:creationId xmlns:p14="http://schemas.microsoft.com/office/powerpoint/2010/main" val="184006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B965B-DBC2-AE9C-F9DE-568AFB39B08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B8D205-D014-5B5A-969E-10266E560DD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9F3DA36-44F8-4A56-6639-0C887804D62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715E99BE-E853-4B64-4E11-DB47B4D39A07}"/>
              </a:ext>
            </a:extLst>
          </p:cNvPr>
          <p:cNvSpPr>
            <a:spLocks noGrp="1"/>
          </p:cNvSpPr>
          <p:nvPr>
            <p:ph type="sldNum" sz="quarter" idx="5"/>
          </p:nvPr>
        </p:nvSpPr>
        <p:spPr/>
        <p:txBody>
          <a:bodyPr/>
          <a:lstStyle/>
          <a:p>
            <a:fld id="{D1329528-533F-4E3D-B139-1BE73CCA62CF}" type="slidenum">
              <a:rPr lang="es-ES" smtClean="0"/>
              <a:t>3</a:t>
            </a:fld>
            <a:endParaRPr lang="es-ES"/>
          </a:p>
        </p:txBody>
      </p:sp>
    </p:spTree>
    <p:extLst>
      <p:ext uri="{BB962C8B-B14F-4D97-AF65-F5344CB8AC3E}">
        <p14:creationId xmlns:p14="http://schemas.microsoft.com/office/powerpoint/2010/main" val="343596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2DB46-A980-D5C0-DAF7-47A041C45C9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BDC502-0975-FCA0-049F-FF881C89A76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78BB73E-5EEE-8D65-0EAD-A7BAF794A9A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606505C-42DD-342C-FC36-FE360D4B37BA}"/>
              </a:ext>
            </a:extLst>
          </p:cNvPr>
          <p:cNvSpPr>
            <a:spLocks noGrp="1"/>
          </p:cNvSpPr>
          <p:nvPr>
            <p:ph type="sldNum" sz="quarter" idx="5"/>
          </p:nvPr>
        </p:nvSpPr>
        <p:spPr/>
        <p:txBody>
          <a:bodyPr/>
          <a:lstStyle/>
          <a:p>
            <a:fld id="{D1329528-533F-4E3D-B139-1BE73CCA62CF}" type="slidenum">
              <a:rPr lang="es-ES" smtClean="0"/>
              <a:t>4</a:t>
            </a:fld>
            <a:endParaRPr lang="es-ES"/>
          </a:p>
        </p:txBody>
      </p:sp>
    </p:spTree>
    <p:extLst>
      <p:ext uri="{BB962C8B-B14F-4D97-AF65-F5344CB8AC3E}">
        <p14:creationId xmlns:p14="http://schemas.microsoft.com/office/powerpoint/2010/main" val="65905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A1D65-A085-34F6-8A7B-4709A0E134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B68BB4A-C7EC-22F7-E960-B4FEF27438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32CED84-882A-912A-4D8C-A590ADC2E57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2D3AC77-9741-88C7-903A-A3B595BE415E}"/>
              </a:ext>
            </a:extLst>
          </p:cNvPr>
          <p:cNvSpPr>
            <a:spLocks noGrp="1"/>
          </p:cNvSpPr>
          <p:nvPr>
            <p:ph type="sldNum" sz="quarter" idx="5"/>
          </p:nvPr>
        </p:nvSpPr>
        <p:spPr/>
        <p:txBody>
          <a:bodyPr/>
          <a:lstStyle/>
          <a:p>
            <a:fld id="{D1329528-533F-4E3D-B139-1BE73CCA62CF}" type="slidenum">
              <a:rPr lang="es-ES" smtClean="0"/>
              <a:t>5</a:t>
            </a:fld>
            <a:endParaRPr lang="es-ES"/>
          </a:p>
        </p:txBody>
      </p:sp>
    </p:spTree>
    <p:extLst>
      <p:ext uri="{BB962C8B-B14F-4D97-AF65-F5344CB8AC3E}">
        <p14:creationId xmlns:p14="http://schemas.microsoft.com/office/powerpoint/2010/main" val="355437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67B9A-F8EB-4BD0-4603-3ECCC90A7BA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C2C4194-FF5A-4BCB-1B7F-F5E98017FFC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1C66E59-77B1-3695-CA66-F800D630DC43}"/>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E23C14E-942C-3EDD-2E8A-DC42FC1C7C25}"/>
              </a:ext>
            </a:extLst>
          </p:cNvPr>
          <p:cNvSpPr>
            <a:spLocks noGrp="1"/>
          </p:cNvSpPr>
          <p:nvPr>
            <p:ph type="sldNum" sz="quarter" idx="5"/>
          </p:nvPr>
        </p:nvSpPr>
        <p:spPr/>
        <p:txBody>
          <a:bodyPr/>
          <a:lstStyle/>
          <a:p>
            <a:fld id="{D1329528-533F-4E3D-B139-1BE73CCA62CF}" type="slidenum">
              <a:rPr lang="es-ES" smtClean="0"/>
              <a:t>6</a:t>
            </a:fld>
            <a:endParaRPr lang="es-ES"/>
          </a:p>
        </p:txBody>
      </p:sp>
    </p:spTree>
    <p:extLst>
      <p:ext uri="{BB962C8B-B14F-4D97-AF65-F5344CB8AC3E}">
        <p14:creationId xmlns:p14="http://schemas.microsoft.com/office/powerpoint/2010/main" val="198421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F62B6-AB69-A2FB-8537-D0B04D2F27E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48FEA5-1778-9A54-5C99-16BE4EE106C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51F5F8D-7A88-A06C-4AC4-1D4B2B22846F}"/>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1C71DA3-3796-C159-DFB2-1A9380344B03}"/>
              </a:ext>
            </a:extLst>
          </p:cNvPr>
          <p:cNvSpPr>
            <a:spLocks noGrp="1"/>
          </p:cNvSpPr>
          <p:nvPr>
            <p:ph type="sldNum" sz="quarter" idx="5"/>
          </p:nvPr>
        </p:nvSpPr>
        <p:spPr/>
        <p:txBody>
          <a:bodyPr/>
          <a:lstStyle/>
          <a:p>
            <a:fld id="{D1329528-533F-4E3D-B139-1BE73CCA62CF}" type="slidenum">
              <a:rPr lang="es-ES" smtClean="0"/>
              <a:t>7</a:t>
            </a:fld>
            <a:endParaRPr lang="es-ES"/>
          </a:p>
        </p:txBody>
      </p:sp>
    </p:spTree>
    <p:extLst>
      <p:ext uri="{BB962C8B-B14F-4D97-AF65-F5344CB8AC3E}">
        <p14:creationId xmlns:p14="http://schemas.microsoft.com/office/powerpoint/2010/main" val="295619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A5659-D720-64D5-7978-42CBB02D12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360A93B-A7AF-C561-1427-F45FDA80F56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BDAA14-C9CA-0E64-570A-F34ADABE8E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403CC6A-888D-F99C-8023-A1C53889A33E}"/>
              </a:ext>
            </a:extLst>
          </p:cNvPr>
          <p:cNvSpPr>
            <a:spLocks noGrp="1"/>
          </p:cNvSpPr>
          <p:nvPr>
            <p:ph type="sldNum" sz="quarter" idx="5"/>
          </p:nvPr>
        </p:nvSpPr>
        <p:spPr/>
        <p:txBody>
          <a:bodyPr/>
          <a:lstStyle/>
          <a:p>
            <a:fld id="{D1329528-533F-4E3D-B139-1BE73CCA62CF}" type="slidenum">
              <a:rPr lang="es-ES" smtClean="0"/>
              <a:t>8</a:t>
            </a:fld>
            <a:endParaRPr lang="es-ES"/>
          </a:p>
        </p:txBody>
      </p:sp>
    </p:spTree>
    <p:extLst>
      <p:ext uri="{BB962C8B-B14F-4D97-AF65-F5344CB8AC3E}">
        <p14:creationId xmlns:p14="http://schemas.microsoft.com/office/powerpoint/2010/main" val="429285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289E-34FC-7AF7-929C-8F14EE2F146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60FFEF-CD39-F87F-4713-3EB4FF93BA1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36A2C4F-0C59-E029-E7A0-6687B3FF9D3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1D9A1C8-19D1-91C0-D49D-0F6763423BAB}"/>
              </a:ext>
            </a:extLst>
          </p:cNvPr>
          <p:cNvSpPr>
            <a:spLocks noGrp="1"/>
          </p:cNvSpPr>
          <p:nvPr>
            <p:ph type="sldNum" sz="quarter" idx="5"/>
          </p:nvPr>
        </p:nvSpPr>
        <p:spPr/>
        <p:txBody>
          <a:bodyPr/>
          <a:lstStyle/>
          <a:p>
            <a:fld id="{D1329528-533F-4E3D-B139-1BE73CCA62CF}" type="slidenum">
              <a:rPr lang="es-ES" smtClean="0"/>
              <a:t>9</a:t>
            </a:fld>
            <a:endParaRPr lang="es-ES"/>
          </a:p>
        </p:txBody>
      </p:sp>
    </p:spTree>
    <p:extLst>
      <p:ext uri="{BB962C8B-B14F-4D97-AF65-F5344CB8AC3E}">
        <p14:creationId xmlns:p14="http://schemas.microsoft.com/office/powerpoint/2010/main" val="219186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33E8-A06D-40F6-9BBC-EAEE9ED6D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0F1DC05-A667-40B6-B76D-9C5917110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2EAA43A-B917-48E5-81F4-31D421BB4469}"/>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5" name="Marcador de pie de página 4">
            <a:extLst>
              <a:ext uri="{FF2B5EF4-FFF2-40B4-BE49-F238E27FC236}">
                <a16:creationId xmlns:a16="http://schemas.microsoft.com/office/drawing/2014/main" id="{E01DAD12-1803-441B-BA23-37EB0CE42F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25DC19-96A6-4FAB-A328-71AB008D6820}"/>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123265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759E0-726A-49FE-A474-73E39D347EE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7CAE31-F988-4913-88C6-0B6452E16C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760395-6390-4C40-B5B8-60B4C24487BC}"/>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5" name="Marcador de pie de página 4">
            <a:extLst>
              <a:ext uri="{FF2B5EF4-FFF2-40B4-BE49-F238E27FC236}">
                <a16:creationId xmlns:a16="http://schemas.microsoft.com/office/drawing/2014/main" id="{F6A46BAE-AE9E-4F90-89DA-C647F474D4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09EA93-BCF6-465D-8E4B-7C5C1ACAE020}"/>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9448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905EA26-7A5F-4655-83DD-4707400DB9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0C2E71-2427-43D1-9E5C-86322CC2873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649756-A29C-45AB-B460-AC6C28B0EA6E}"/>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5" name="Marcador de pie de página 4">
            <a:extLst>
              <a:ext uri="{FF2B5EF4-FFF2-40B4-BE49-F238E27FC236}">
                <a16:creationId xmlns:a16="http://schemas.microsoft.com/office/drawing/2014/main" id="{27F6E7E6-EE29-47D0-AEB3-DB29E0C51C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51885A4-BC05-4530-B2D0-9006FB9DDC0C}"/>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223430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DDA6D-492A-4D46-B1AD-90A83ACE699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0349E2-D6AC-441E-ABEC-806E1E67D7E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3DA8B0-9D1A-49DD-BAFC-AB396C6CCF37}"/>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5" name="Marcador de pie de página 4">
            <a:extLst>
              <a:ext uri="{FF2B5EF4-FFF2-40B4-BE49-F238E27FC236}">
                <a16:creationId xmlns:a16="http://schemas.microsoft.com/office/drawing/2014/main" id="{BE0C6EFF-CDBC-45B2-BA1C-0B8931C92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BD23DE-9C35-41EB-B860-221EBDE7784C}"/>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140530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79AD7-DD64-42AA-BCBE-DCEFF74757A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1AE87D7-EDE4-485D-8565-AEAD937DE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EB0ECCD-A093-41A0-916B-C81802919A1B}"/>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5" name="Marcador de pie de página 4">
            <a:extLst>
              <a:ext uri="{FF2B5EF4-FFF2-40B4-BE49-F238E27FC236}">
                <a16:creationId xmlns:a16="http://schemas.microsoft.com/office/drawing/2014/main" id="{AC5899AC-9E94-4460-853D-4B333D9515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B3AA23-D6D5-4CF4-B6C1-6350E8477E33}"/>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392772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D1141-5F02-4A80-8032-D12AC59DE1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E500C0-4D46-4D57-A4E6-9BA7A4DAC3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D444173-D6EC-498B-A53A-C60590527D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25A0550-3C69-479A-927A-DDD47018773A}"/>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6" name="Marcador de pie de página 5">
            <a:extLst>
              <a:ext uri="{FF2B5EF4-FFF2-40B4-BE49-F238E27FC236}">
                <a16:creationId xmlns:a16="http://schemas.microsoft.com/office/drawing/2014/main" id="{7BA7F9AF-4B64-4AE3-80C2-E215E54444F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5C29298-4F0E-4478-929C-AE488AC550E9}"/>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6472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9AAC4-596D-4E11-BF3E-A93ACE65F8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AF093BD-5522-4CCA-BC73-B2747FE41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AB2640-947A-43E0-AB01-CCA678B84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1D4AA63-CEDB-4CD1-9455-B641A0EF1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13D20-462D-467E-8610-F8C2976315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AC6FAAA-C966-4CD2-BC32-505E1240637B}"/>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8" name="Marcador de pie de página 7">
            <a:extLst>
              <a:ext uri="{FF2B5EF4-FFF2-40B4-BE49-F238E27FC236}">
                <a16:creationId xmlns:a16="http://schemas.microsoft.com/office/drawing/2014/main" id="{1479AFB9-295F-43E2-8EAE-571CBE8ECA0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A51227-2AB8-4BB2-A525-B459D9E1494A}"/>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226737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284C0-4B9F-4352-9857-B0C3756A03A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9FC27CC-CCE9-41F8-8506-047AE51B7E3A}"/>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4" name="Marcador de pie de página 3">
            <a:extLst>
              <a:ext uri="{FF2B5EF4-FFF2-40B4-BE49-F238E27FC236}">
                <a16:creationId xmlns:a16="http://schemas.microsoft.com/office/drawing/2014/main" id="{F1EB0CE1-4A85-4C17-B41E-03BF836AF8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9D778DC-95CF-459B-91BE-1AE961455C75}"/>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346945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E5876B-4406-462A-9F8F-E54AC5045635}"/>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3" name="Marcador de pie de página 2">
            <a:extLst>
              <a:ext uri="{FF2B5EF4-FFF2-40B4-BE49-F238E27FC236}">
                <a16:creationId xmlns:a16="http://schemas.microsoft.com/office/drawing/2014/main" id="{6987FE85-134E-4F4D-A27A-AB96A360A55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855C31-FFC7-48EB-BFBE-C9F0676D1887}"/>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275055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3ED10-59BC-40A0-A89D-D68B0D9BB7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5FC2DC-3435-4436-8BB5-E32139251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8612842-2CC4-4D9E-AD13-4757546CA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4BE91B-04D2-4C74-B634-6F28173178AD}"/>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6" name="Marcador de pie de página 5">
            <a:extLst>
              <a:ext uri="{FF2B5EF4-FFF2-40B4-BE49-F238E27FC236}">
                <a16:creationId xmlns:a16="http://schemas.microsoft.com/office/drawing/2014/main" id="{DACCF482-3D56-4BB9-A2BA-E73E3AC823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200BE2-6AEE-4BE0-9809-F25870235741}"/>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288989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FBD61-16E6-4190-A9F6-E86D72C273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EB6CE31-60E1-4BEA-A076-B5F710DCA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46115AE-25DE-491F-868A-89C150485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8156D7-DA80-4C13-B5EE-83CF6606869E}"/>
              </a:ext>
            </a:extLst>
          </p:cNvPr>
          <p:cNvSpPr>
            <a:spLocks noGrp="1"/>
          </p:cNvSpPr>
          <p:nvPr>
            <p:ph type="dt" sz="half" idx="10"/>
          </p:nvPr>
        </p:nvSpPr>
        <p:spPr/>
        <p:txBody>
          <a:bodyPr/>
          <a:lstStyle/>
          <a:p>
            <a:fld id="{CBC04ED0-81CA-4106-8B11-3DB1BD56F839}" type="datetimeFigureOut">
              <a:rPr lang="es-ES" smtClean="0"/>
              <a:t>21/11/2025</a:t>
            </a:fld>
            <a:endParaRPr lang="es-ES"/>
          </a:p>
        </p:txBody>
      </p:sp>
      <p:sp>
        <p:nvSpPr>
          <p:cNvPr id="6" name="Marcador de pie de página 5">
            <a:extLst>
              <a:ext uri="{FF2B5EF4-FFF2-40B4-BE49-F238E27FC236}">
                <a16:creationId xmlns:a16="http://schemas.microsoft.com/office/drawing/2014/main" id="{BBD284E8-5486-4D64-A570-393977589A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950033-D31F-4CB3-9C92-DA4026589B0F}"/>
              </a:ext>
            </a:extLst>
          </p:cNvPr>
          <p:cNvSpPr>
            <a:spLocks noGrp="1"/>
          </p:cNvSpPr>
          <p:nvPr>
            <p:ph type="sldNum" sz="quarter" idx="12"/>
          </p:nvPr>
        </p:nvSpPr>
        <p:spPr/>
        <p:txBody>
          <a:bodyPr/>
          <a:lstStyle/>
          <a:p>
            <a:fld id="{6E06E957-05C6-4905-BDC4-B10037F3D29E}" type="slidenum">
              <a:rPr lang="es-ES" smtClean="0"/>
              <a:t>‹Nº›</a:t>
            </a:fld>
            <a:endParaRPr lang="es-ES"/>
          </a:p>
        </p:txBody>
      </p:sp>
    </p:spTree>
    <p:extLst>
      <p:ext uri="{BB962C8B-B14F-4D97-AF65-F5344CB8AC3E}">
        <p14:creationId xmlns:p14="http://schemas.microsoft.com/office/powerpoint/2010/main" val="67143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F10449-A4A3-4484-93FF-F946549E8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0AA65C-5E26-4DBA-BDBD-10CB37636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42D23E-D305-4B53-8426-E9AD8BB3F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04ED0-81CA-4106-8B11-3DB1BD56F839}" type="datetimeFigureOut">
              <a:rPr lang="es-ES" smtClean="0"/>
              <a:t>21/11/2025</a:t>
            </a:fld>
            <a:endParaRPr lang="es-ES"/>
          </a:p>
        </p:txBody>
      </p:sp>
      <p:sp>
        <p:nvSpPr>
          <p:cNvPr id="5" name="Marcador de pie de página 4">
            <a:extLst>
              <a:ext uri="{FF2B5EF4-FFF2-40B4-BE49-F238E27FC236}">
                <a16:creationId xmlns:a16="http://schemas.microsoft.com/office/drawing/2014/main" id="{676907C9-E24F-4406-A885-DD38780B5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DB70E63-090B-4807-AB06-BDE7EE619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6E957-05C6-4905-BDC4-B10037F3D29E}" type="slidenum">
              <a:rPr lang="es-ES" smtClean="0"/>
              <a:t>‹Nº›</a:t>
            </a:fld>
            <a:endParaRPr lang="es-ES"/>
          </a:p>
        </p:txBody>
      </p:sp>
    </p:spTree>
    <p:extLst>
      <p:ext uri="{BB962C8B-B14F-4D97-AF65-F5344CB8AC3E}">
        <p14:creationId xmlns:p14="http://schemas.microsoft.com/office/powerpoint/2010/main" val="262427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E6552-7F0E-292F-9C85-CD6729C4E4FA}"/>
              </a:ext>
            </a:extLst>
          </p:cNvPr>
          <p:cNvSpPr>
            <a:spLocks noGrp="1"/>
          </p:cNvSpPr>
          <p:nvPr>
            <p:ph type="title"/>
          </p:nvPr>
        </p:nvSpPr>
        <p:spPr/>
        <p:txBody>
          <a:bodyPr/>
          <a:lstStyle/>
          <a:p>
            <a:r>
              <a:rPr lang="es-ES" b="0" dirty="0">
                <a:effectLst/>
              </a:rPr>
              <a:t> </a:t>
            </a:r>
            <a:endParaRPr lang="es-ES" dirty="0"/>
          </a:p>
        </p:txBody>
      </p:sp>
      <p:pic>
        <p:nvPicPr>
          <p:cNvPr id="7" name="Marcador de contenido 6" descr="Un dibujo de una persona&#10;&#10;Descripción generada automáticamente con confianza baja">
            <a:extLst>
              <a:ext uri="{FF2B5EF4-FFF2-40B4-BE49-F238E27FC236}">
                <a16:creationId xmlns:a16="http://schemas.microsoft.com/office/drawing/2014/main" id="{92338226-844C-AA22-386E-0F5EAED6B7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0229" y="2251886"/>
            <a:ext cx="2651541" cy="3498815"/>
          </a:xfrm>
        </p:spPr>
      </p:pic>
      <p:pic>
        <p:nvPicPr>
          <p:cNvPr id="4" name="Imagen 3" descr="Gráfico&#10;&#10;Descripción generada automáticamente con confianza baja">
            <a:extLst>
              <a:ext uri="{FF2B5EF4-FFF2-40B4-BE49-F238E27FC236}">
                <a16:creationId xmlns:a16="http://schemas.microsoft.com/office/drawing/2014/main" id="{41D1F9AE-32A3-4A0A-8087-89D5428F9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2"/>
            <a:ext cx="12192000" cy="6857598"/>
          </a:xfrm>
          <a:prstGeom prst="rect">
            <a:avLst/>
          </a:prstGeom>
        </p:spPr>
      </p:pic>
      <p:sp>
        <p:nvSpPr>
          <p:cNvPr id="5" name="CuadroTexto 4">
            <a:extLst>
              <a:ext uri="{FF2B5EF4-FFF2-40B4-BE49-F238E27FC236}">
                <a16:creationId xmlns:a16="http://schemas.microsoft.com/office/drawing/2014/main" id="{243A1E33-2B54-BBA7-E917-92FE578CADCA}"/>
              </a:ext>
            </a:extLst>
          </p:cNvPr>
          <p:cNvSpPr txBox="1"/>
          <p:nvPr/>
        </p:nvSpPr>
        <p:spPr>
          <a:xfrm>
            <a:off x="1296140" y="1924479"/>
            <a:ext cx="9898601" cy="4431983"/>
          </a:xfrm>
          <a:prstGeom prst="rect">
            <a:avLst/>
          </a:prstGeom>
          <a:noFill/>
        </p:spPr>
        <p:txBody>
          <a:bodyPr wrap="square">
            <a:spAutoFit/>
          </a:bodyPr>
          <a:lstStyle/>
          <a:p>
            <a:pPr algn="ctr"/>
            <a:r>
              <a:rPr lang="es-ES" sz="5400" b="1" dirty="0">
                <a:solidFill>
                  <a:schemeClr val="accent5">
                    <a:lumMod val="60000"/>
                    <a:lumOff val="40000"/>
                  </a:schemeClr>
                </a:solidFill>
                <a:latin typeface="Comic Sans MS" panose="030F0702030302020204" pitchFamily="66" charset="0"/>
              </a:rPr>
              <a:t>“NEUROPSICOLOGÍA EN ZAPATILLAS”</a:t>
            </a:r>
          </a:p>
          <a:p>
            <a:pPr algn="ctr"/>
            <a:endParaRPr lang="es-ES" sz="1600" b="1" dirty="0">
              <a:solidFill>
                <a:schemeClr val="accent5">
                  <a:lumMod val="60000"/>
                  <a:lumOff val="40000"/>
                </a:schemeClr>
              </a:solidFill>
              <a:latin typeface="Comic Sans MS" panose="030F0702030302020204" pitchFamily="66" charset="0"/>
            </a:endParaRPr>
          </a:p>
          <a:p>
            <a:pPr algn="ctr"/>
            <a:endParaRPr lang="es-ES" sz="1600" b="1" dirty="0">
              <a:solidFill>
                <a:schemeClr val="accent5">
                  <a:lumMod val="60000"/>
                  <a:lumOff val="40000"/>
                </a:schemeClr>
              </a:solidFill>
              <a:latin typeface="Comic Sans MS" panose="030F0702030302020204" pitchFamily="66" charset="0"/>
            </a:endParaRPr>
          </a:p>
          <a:p>
            <a:pPr algn="r"/>
            <a:r>
              <a:rPr lang="es-ES" sz="1600" b="1" dirty="0">
                <a:solidFill>
                  <a:schemeClr val="accent5">
                    <a:lumMod val="60000"/>
                    <a:lumOff val="40000"/>
                  </a:schemeClr>
                </a:solidFill>
                <a:latin typeface="Comic Sans MS" panose="030F0702030302020204" pitchFamily="66" charset="0"/>
              </a:rPr>
              <a:t> </a:t>
            </a:r>
          </a:p>
          <a:p>
            <a:pPr algn="r"/>
            <a:r>
              <a:rPr lang="es-ES" sz="2400" b="1" dirty="0">
                <a:solidFill>
                  <a:schemeClr val="accent5">
                    <a:lumMod val="60000"/>
                    <a:lumOff val="40000"/>
                  </a:schemeClr>
                </a:solidFill>
                <a:latin typeface="Comic Sans MS" panose="030F0702030302020204" pitchFamily="66" charset="0"/>
              </a:rPr>
              <a:t>Charla impartida por Icíar Casado Fernández</a:t>
            </a:r>
          </a:p>
          <a:p>
            <a:pPr algn="r"/>
            <a:r>
              <a:rPr lang="es-ES" sz="2400" b="1" dirty="0">
                <a:solidFill>
                  <a:schemeClr val="accent5">
                    <a:lumMod val="60000"/>
                    <a:lumOff val="40000"/>
                  </a:schemeClr>
                </a:solidFill>
                <a:latin typeface="Comic Sans MS" panose="030F0702030302020204" pitchFamily="66" charset="0"/>
              </a:rPr>
              <a:t>Psicología y logopedia Bla </a:t>
            </a:r>
            <a:r>
              <a:rPr lang="es-ES" sz="2400" b="1" dirty="0" err="1">
                <a:solidFill>
                  <a:schemeClr val="accent5">
                    <a:lumMod val="60000"/>
                    <a:lumOff val="40000"/>
                  </a:schemeClr>
                </a:solidFill>
                <a:latin typeface="Comic Sans MS" panose="030F0702030302020204" pitchFamily="66" charset="0"/>
              </a:rPr>
              <a:t>Bla</a:t>
            </a:r>
            <a:endParaRPr lang="es-ES" sz="2400" b="1" dirty="0">
              <a:solidFill>
                <a:schemeClr val="accent5">
                  <a:lumMod val="60000"/>
                  <a:lumOff val="40000"/>
                </a:schemeClr>
              </a:solidFill>
              <a:latin typeface="Comic Sans MS" panose="030F0702030302020204" pitchFamily="66" charset="0"/>
            </a:endParaRPr>
          </a:p>
          <a:p>
            <a:endParaRPr lang="es-ES" sz="2400" dirty="0"/>
          </a:p>
          <a:p>
            <a:endParaRPr lang="es-ES" dirty="0"/>
          </a:p>
          <a:p>
            <a:endParaRPr lang="es-ES" dirty="0"/>
          </a:p>
          <a:p>
            <a:endParaRPr lang="es-ES" dirty="0"/>
          </a:p>
        </p:txBody>
      </p:sp>
      <p:pic>
        <p:nvPicPr>
          <p:cNvPr id="9" name="Imagen 8" descr="Gráfico&#10;&#10;Descripción generada automáticamente con confianza baja">
            <a:extLst>
              <a:ext uri="{FF2B5EF4-FFF2-40B4-BE49-F238E27FC236}">
                <a16:creationId xmlns:a16="http://schemas.microsoft.com/office/drawing/2014/main" id="{DE78F3C1-ACEE-E2AD-BE18-83A86DE90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6" y="0"/>
            <a:ext cx="12180164" cy="6850941"/>
          </a:xfrm>
          <a:prstGeom prst="rect">
            <a:avLst/>
          </a:prstGeom>
        </p:spPr>
      </p:pic>
      <p:sp>
        <p:nvSpPr>
          <p:cNvPr id="11" name="CuadroTexto 10">
            <a:extLst>
              <a:ext uri="{FF2B5EF4-FFF2-40B4-BE49-F238E27FC236}">
                <a16:creationId xmlns:a16="http://schemas.microsoft.com/office/drawing/2014/main" id="{EDDBEE57-C799-3988-4207-F3FD4A3ED775}"/>
              </a:ext>
            </a:extLst>
          </p:cNvPr>
          <p:cNvSpPr txBox="1"/>
          <p:nvPr/>
        </p:nvSpPr>
        <p:spPr>
          <a:xfrm>
            <a:off x="997259" y="-114366"/>
            <a:ext cx="9600009" cy="6247864"/>
          </a:xfrm>
          <a:prstGeom prst="rect">
            <a:avLst/>
          </a:prstGeom>
          <a:noFill/>
        </p:spPr>
        <p:txBody>
          <a:bodyPr wrap="square">
            <a:spAutoFit/>
          </a:bodyPr>
          <a:lstStyle/>
          <a:p>
            <a:pPr algn="ctr"/>
            <a:endParaRPr lang="es-ES" sz="7200" b="1" dirty="0">
              <a:solidFill>
                <a:srgbClr val="FFCCFF"/>
              </a:solidFill>
            </a:endParaRPr>
          </a:p>
          <a:p>
            <a:pPr algn="ctr"/>
            <a:r>
              <a:rPr lang="es-ES" sz="7200" b="1" dirty="0">
                <a:solidFill>
                  <a:srgbClr val="FFCCFF"/>
                </a:solidFill>
              </a:rPr>
              <a:t>ADOLESCENCIA</a:t>
            </a:r>
          </a:p>
          <a:p>
            <a:pPr algn="ctr"/>
            <a:r>
              <a:rPr lang="es-ES" sz="3200" b="1" dirty="0">
                <a:solidFill>
                  <a:srgbClr val="FFCCFF"/>
                </a:solidFill>
              </a:rPr>
              <a:t>Una etapa para descubrirse</a:t>
            </a:r>
          </a:p>
          <a:p>
            <a:pPr algn="ctr"/>
            <a:endParaRPr lang="es-ES" sz="3200" b="1" dirty="0">
              <a:solidFill>
                <a:srgbClr val="FFCCFF"/>
              </a:solidFill>
            </a:endParaRPr>
          </a:p>
          <a:p>
            <a:pPr algn="ctr"/>
            <a:endParaRPr lang="es-ES" sz="3200" b="1" dirty="0">
              <a:solidFill>
                <a:srgbClr val="FFCCFF"/>
              </a:solidFill>
            </a:endParaRPr>
          </a:p>
          <a:p>
            <a:pPr algn="ctr"/>
            <a:endParaRPr lang="es-ES" sz="3200" b="1" dirty="0">
              <a:solidFill>
                <a:srgbClr val="FFCCFF"/>
              </a:solidFill>
            </a:endParaRPr>
          </a:p>
          <a:p>
            <a:pPr algn="r"/>
            <a:endParaRPr lang="es-ES" sz="3200" b="1" dirty="0">
              <a:solidFill>
                <a:srgbClr val="FFCCFF"/>
              </a:solidFill>
            </a:endParaRPr>
          </a:p>
          <a:p>
            <a:pPr algn="r"/>
            <a:endParaRPr lang="es-ES" sz="3200" b="1" dirty="0">
              <a:solidFill>
                <a:srgbClr val="FFCCFF"/>
              </a:solidFill>
            </a:endParaRPr>
          </a:p>
          <a:p>
            <a:pPr algn="ctr"/>
            <a:endParaRPr lang="es-ES" sz="3200" b="1" dirty="0">
              <a:solidFill>
                <a:srgbClr val="FFCCFF"/>
              </a:solidFill>
            </a:endParaRPr>
          </a:p>
          <a:p>
            <a:pPr algn="ctr"/>
            <a:r>
              <a:rPr lang="es-ES" sz="3200" b="1" dirty="0">
                <a:solidFill>
                  <a:srgbClr val="FFCCFF"/>
                </a:solidFill>
              </a:rPr>
              <a:t>Charla impartida por Icíar Casado Fernández</a:t>
            </a:r>
          </a:p>
        </p:txBody>
      </p:sp>
      <p:pic>
        <p:nvPicPr>
          <p:cNvPr id="10" name="Imagen 9">
            <a:extLst>
              <a:ext uri="{FF2B5EF4-FFF2-40B4-BE49-F238E27FC236}">
                <a16:creationId xmlns:a16="http://schemas.microsoft.com/office/drawing/2014/main" id="{9D5987A0-1B42-D014-414D-473A822000CB}"/>
              </a:ext>
            </a:extLst>
          </p:cNvPr>
          <p:cNvPicPr>
            <a:picLocks noChangeAspect="1"/>
          </p:cNvPicPr>
          <p:nvPr/>
        </p:nvPicPr>
        <p:blipFill>
          <a:blip r:embed="rId5"/>
          <a:stretch>
            <a:fillRect/>
          </a:stretch>
        </p:blipFill>
        <p:spPr>
          <a:xfrm>
            <a:off x="4561273" y="3027573"/>
            <a:ext cx="2860497" cy="1889740"/>
          </a:xfrm>
          <a:prstGeom prst="rect">
            <a:avLst/>
          </a:prstGeom>
        </p:spPr>
      </p:pic>
    </p:spTree>
    <p:extLst>
      <p:ext uri="{BB962C8B-B14F-4D97-AF65-F5344CB8AC3E}">
        <p14:creationId xmlns:p14="http://schemas.microsoft.com/office/powerpoint/2010/main" val="278028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F4920-1FCA-A243-9F04-18E2E7AC48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0F78A8C-4EB9-7758-840E-D1777400C045}"/>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1C3358DA-D38B-7040-B3B9-6458FF12D10F}"/>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34091297-BC91-FEAD-AD2C-49CD6AEEB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07"/>
            <a:ext cx="12192000" cy="6850380"/>
          </a:xfrm>
          <a:prstGeom prst="rect">
            <a:avLst/>
          </a:prstGeom>
        </p:spPr>
      </p:pic>
      <p:sp>
        <p:nvSpPr>
          <p:cNvPr id="6" name="CuadroTexto 5">
            <a:extLst>
              <a:ext uri="{FF2B5EF4-FFF2-40B4-BE49-F238E27FC236}">
                <a16:creationId xmlns:a16="http://schemas.microsoft.com/office/drawing/2014/main" id="{0DD75352-2ED0-7E86-B176-F449C79229FD}"/>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3B784A09-760F-9887-75DE-F96EA481DF19}"/>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Herramientas para familia</a:t>
            </a:r>
          </a:p>
        </p:txBody>
      </p:sp>
      <p:sp>
        <p:nvSpPr>
          <p:cNvPr id="8" name="CuadroTexto 7">
            <a:extLst>
              <a:ext uri="{FF2B5EF4-FFF2-40B4-BE49-F238E27FC236}">
                <a16:creationId xmlns:a16="http://schemas.microsoft.com/office/drawing/2014/main" id="{5957C61C-C319-E7CB-C60A-6B9D3DD12F90}"/>
              </a:ext>
            </a:extLst>
          </p:cNvPr>
          <p:cNvSpPr txBox="1"/>
          <p:nvPr/>
        </p:nvSpPr>
        <p:spPr>
          <a:xfrm>
            <a:off x="559553" y="1354334"/>
            <a:ext cx="9773794" cy="5078313"/>
          </a:xfrm>
          <a:prstGeom prst="rect">
            <a:avLst/>
          </a:prstGeom>
          <a:noFill/>
        </p:spPr>
        <p:txBody>
          <a:bodyPr wrap="square">
            <a:spAutoFit/>
          </a:bodyPr>
          <a:lstStyle/>
          <a:p>
            <a:pPr algn="ctr"/>
            <a:endParaRPr lang="es-ES" dirty="0">
              <a:solidFill>
                <a:schemeClr val="accent6">
                  <a:lumMod val="75000"/>
                </a:schemeClr>
              </a:solidFill>
            </a:endParaRPr>
          </a:p>
          <a:p>
            <a:pPr algn="ctr"/>
            <a:r>
              <a:rPr lang="es-ES" sz="2400" b="1" dirty="0"/>
              <a:t>Apoyo emocional sin sobreprotección: </a:t>
            </a:r>
            <a:endParaRPr lang="es-ES" sz="2400" dirty="0"/>
          </a:p>
          <a:p>
            <a:pPr marL="285750" indent="-285750" algn="ctr">
              <a:buFont typeface="Arial" panose="020B0604020202020204" pitchFamily="34" charset="0"/>
              <a:buChar char="•"/>
            </a:pPr>
            <a:r>
              <a:rPr lang="es-ES" sz="2400" dirty="0"/>
              <a:t>Validar emoción (automática). Conducta  influenciada por curiosidad y necesidad de ensayo/error.</a:t>
            </a:r>
          </a:p>
          <a:p>
            <a:pPr marL="285750" indent="-285750" algn="ctr">
              <a:buFont typeface="Arial" panose="020B0604020202020204" pitchFamily="34" charset="0"/>
              <a:buChar char="•"/>
            </a:pPr>
            <a:endParaRPr lang="es-ES" sz="2400" dirty="0"/>
          </a:p>
          <a:p>
            <a:pPr marL="285750" indent="-285750" algn="ctr">
              <a:buFont typeface="Arial" panose="020B0604020202020204" pitchFamily="34" charset="0"/>
              <a:buChar char="•"/>
            </a:pPr>
            <a:r>
              <a:rPr lang="es-ES" sz="2400" dirty="0"/>
              <a:t>Dar apoyo para que ellos mismos lleguen a conclusiones y puedan aprender de sus propios errores. Niño, extensión del adulto. Adolescente, se aparta del adulto para construir su propio yo, debe  probar para decidir.  Efecto negativo de los consejos en el adolescente (solo si los pide).</a:t>
            </a:r>
          </a:p>
          <a:p>
            <a:pPr marL="285750" indent="-285750" algn="ctr">
              <a:buFont typeface="Arial" panose="020B0604020202020204" pitchFamily="34" charset="0"/>
              <a:buChar char="•"/>
            </a:pPr>
            <a:endParaRPr lang="es-ES" sz="2400" dirty="0"/>
          </a:p>
          <a:p>
            <a:pPr marL="285750" indent="-285750" algn="ctr">
              <a:buFont typeface="Arial" panose="020B0604020202020204" pitchFamily="34" charset="0"/>
              <a:buChar char="•"/>
            </a:pPr>
            <a:r>
              <a:rPr lang="es-ES" sz="2400" dirty="0"/>
              <a:t>Manejo del estrés: nivel de estrés basal resulta mayor en la adolescencia. No saturar. Respetar momentos, siempre disponibles. </a:t>
            </a:r>
          </a:p>
          <a:p>
            <a:pPr algn="ctr"/>
            <a:endParaRPr lang="es-ES" sz="2400" dirty="0"/>
          </a:p>
          <a:p>
            <a:endParaRPr lang="es-ES" dirty="0"/>
          </a:p>
        </p:txBody>
      </p:sp>
      <p:sp>
        <p:nvSpPr>
          <p:cNvPr id="4" name="Marcador de contenido 2">
            <a:extLst>
              <a:ext uri="{FF2B5EF4-FFF2-40B4-BE49-F238E27FC236}">
                <a16:creationId xmlns:a16="http://schemas.microsoft.com/office/drawing/2014/main" id="{2EA775B2-F049-4CF7-849E-981951F1070E}"/>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Tree>
    <p:extLst>
      <p:ext uri="{BB962C8B-B14F-4D97-AF65-F5344CB8AC3E}">
        <p14:creationId xmlns:p14="http://schemas.microsoft.com/office/powerpoint/2010/main" val="16643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BD4BB-A2CF-EC18-0F63-0009E18E38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3CBE5F5-4AED-80EB-2878-344986F3EAC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456873B2-219A-9162-227C-87ADA738599C}"/>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E9719C65-11A3-CC23-81DF-37EFAEF63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69EA2691-9616-D219-7349-4B133623D32D}"/>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0987985A-B2D5-0EDC-2B8C-AE80124C715F}"/>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Herramientas para familia</a:t>
            </a:r>
          </a:p>
        </p:txBody>
      </p:sp>
      <p:sp>
        <p:nvSpPr>
          <p:cNvPr id="8" name="CuadroTexto 7">
            <a:extLst>
              <a:ext uri="{FF2B5EF4-FFF2-40B4-BE49-F238E27FC236}">
                <a16:creationId xmlns:a16="http://schemas.microsoft.com/office/drawing/2014/main" id="{E96CADAD-F602-3365-E088-E2C067D51E21}"/>
              </a:ext>
            </a:extLst>
          </p:cNvPr>
          <p:cNvSpPr txBox="1"/>
          <p:nvPr/>
        </p:nvSpPr>
        <p:spPr>
          <a:xfrm>
            <a:off x="559553" y="1383804"/>
            <a:ext cx="9773794" cy="4708981"/>
          </a:xfrm>
          <a:prstGeom prst="rect">
            <a:avLst/>
          </a:prstGeom>
          <a:noFill/>
        </p:spPr>
        <p:txBody>
          <a:bodyPr wrap="square">
            <a:spAutoFit/>
          </a:bodyPr>
          <a:lstStyle/>
          <a:p>
            <a:pPr algn="ctr"/>
            <a:endParaRPr lang="es-ES" dirty="0">
              <a:solidFill>
                <a:schemeClr val="accent6">
                  <a:lumMod val="75000"/>
                </a:schemeClr>
              </a:solidFill>
            </a:endParaRPr>
          </a:p>
          <a:p>
            <a:pPr algn="ctr"/>
            <a:endParaRPr lang="es-ES" sz="2400" dirty="0"/>
          </a:p>
          <a:p>
            <a:pPr algn="ctr"/>
            <a:r>
              <a:rPr lang="es-ES" sz="2400" dirty="0"/>
              <a:t>EJ: Adolescente hace algo inapropiado-</a:t>
            </a:r>
            <a:r>
              <a:rPr lang="es-ES" sz="2400" dirty="0">
                <a:sym typeface="Wingdings" panose="05000000000000000000" pitchFamily="2" charset="2"/>
              </a:rPr>
              <a:t> adulto regaña y exige reflexión aumenta nivel de estrés (alta </a:t>
            </a:r>
            <a:r>
              <a:rPr lang="es-ES" sz="2400" dirty="0" err="1">
                <a:sym typeface="Wingdings" panose="05000000000000000000" pitchFamily="2" charset="2"/>
              </a:rPr>
              <a:t>reacitivdad</a:t>
            </a:r>
            <a:r>
              <a:rPr lang="es-ES" sz="2400" dirty="0">
                <a:sym typeface="Wingdings" panose="05000000000000000000" pitchFamily="2" charset="2"/>
              </a:rPr>
              <a:t> amígdala y déficit corteza) bloqueo por estrés y aparición de ira (verbal, gestual…)escalada del conflicto.</a:t>
            </a:r>
          </a:p>
          <a:p>
            <a:pPr algn="ctr"/>
            <a:endParaRPr lang="es-ES" sz="2400" dirty="0">
              <a:sym typeface="Wingdings" panose="05000000000000000000" pitchFamily="2" charset="2"/>
            </a:endParaRPr>
          </a:p>
          <a:p>
            <a:pPr algn="ctr"/>
            <a:r>
              <a:rPr lang="es-ES" sz="2400" dirty="0">
                <a:sym typeface="Wingdings" panose="05000000000000000000" pitchFamily="2" charset="2"/>
              </a:rPr>
              <a:t>Dar tiempo para </a:t>
            </a:r>
            <a:r>
              <a:rPr lang="es-ES" sz="2400" dirty="0"/>
              <a:t>ayudarles a pensar y tomar decisiones. </a:t>
            </a:r>
          </a:p>
          <a:p>
            <a:pPr algn="ctr"/>
            <a:endParaRPr lang="es-ES" sz="2400" dirty="0"/>
          </a:p>
          <a:p>
            <a:pPr algn="ctr"/>
            <a:r>
              <a:rPr lang="es-ES" sz="2400" dirty="0"/>
              <a:t>Consecuencias de la sobreprotección: </a:t>
            </a:r>
          </a:p>
          <a:p>
            <a:pPr algn="ctr"/>
            <a:r>
              <a:rPr lang="es-ES" sz="2400" dirty="0"/>
              <a:t>Tiranía</a:t>
            </a:r>
          </a:p>
          <a:p>
            <a:pPr algn="ctr"/>
            <a:r>
              <a:rPr lang="es-ES" sz="2400" dirty="0"/>
              <a:t>Sentimientos de incapacidad </a:t>
            </a:r>
          </a:p>
          <a:p>
            <a:endParaRPr lang="es-ES" dirty="0"/>
          </a:p>
        </p:txBody>
      </p:sp>
      <p:sp>
        <p:nvSpPr>
          <p:cNvPr id="4" name="Marcador de contenido 2">
            <a:extLst>
              <a:ext uri="{FF2B5EF4-FFF2-40B4-BE49-F238E27FC236}">
                <a16:creationId xmlns:a16="http://schemas.microsoft.com/office/drawing/2014/main" id="{29132DB4-1BDE-C746-E056-4DCCDF5F317F}"/>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Tree>
    <p:extLst>
      <p:ext uri="{BB962C8B-B14F-4D97-AF65-F5344CB8AC3E}">
        <p14:creationId xmlns:p14="http://schemas.microsoft.com/office/powerpoint/2010/main" val="11091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57B41-E89D-993C-58BA-79279FD86F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6CC79A-9AE2-ABB4-B597-E48B5AD3EEAC}"/>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6211481C-8E9E-0584-C8D8-A0FC539C0FE5}"/>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22826502-C9BE-7D7F-FEF8-168DAEDB7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66D91E31-F4CB-9D92-49A8-36484C80A0E6}"/>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B43E5D89-AAF5-6729-3DF8-0667095709FA}"/>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Herramientas para familia</a:t>
            </a:r>
          </a:p>
        </p:txBody>
      </p:sp>
      <p:sp>
        <p:nvSpPr>
          <p:cNvPr id="8" name="CuadroTexto 7">
            <a:extLst>
              <a:ext uri="{FF2B5EF4-FFF2-40B4-BE49-F238E27FC236}">
                <a16:creationId xmlns:a16="http://schemas.microsoft.com/office/drawing/2014/main" id="{AAFC0AB3-13A1-8EA0-3B22-8310C10A224B}"/>
              </a:ext>
            </a:extLst>
          </p:cNvPr>
          <p:cNvSpPr txBox="1"/>
          <p:nvPr/>
        </p:nvSpPr>
        <p:spPr>
          <a:xfrm>
            <a:off x="387659" y="1435771"/>
            <a:ext cx="9773794" cy="5909310"/>
          </a:xfrm>
          <a:prstGeom prst="rect">
            <a:avLst/>
          </a:prstGeom>
          <a:noFill/>
        </p:spPr>
        <p:txBody>
          <a:bodyPr wrap="square">
            <a:spAutoFit/>
          </a:bodyPr>
          <a:lstStyle/>
          <a:p>
            <a:pPr algn="ctr"/>
            <a:endParaRPr lang="es-ES" dirty="0">
              <a:solidFill>
                <a:schemeClr val="accent6">
                  <a:lumMod val="75000"/>
                </a:schemeClr>
              </a:solidFill>
            </a:endParaRPr>
          </a:p>
          <a:p>
            <a:pPr algn="ctr"/>
            <a:r>
              <a:rPr lang="es-ES" sz="2400" b="1" dirty="0"/>
              <a:t>Modelo de conducta socioemocional.  </a:t>
            </a:r>
          </a:p>
          <a:p>
            <a:pPr algn="ctr"/>
            <a:r>
              <a:rPr lang="es-ES" sz="2400" dirty="0"/>
              <a:t>“Rompen” con el adulto porque es lo que conocen. Prueban (ensayo y error) lo que no conocen para luego elegir (probablemente nos van a terminar imitando)</a:t>
            </a:r>
          </a:p>
          <a:p>
            <a:pPr algn="ctr"/>
            <a:endParaRPr lang="es-ES" sz="2400" b="1" dirty="0"/>
          </a:p>
          <a:p>
            <a:pPr algn="ctr"/>
            <a:r>
              <a:rPr lang="es-ES" sz="2400" b="1" dirty="0"/>
              <a:t>Limites. </a:t>
            </a:r>
          </a:p>
          <a:p>
            <a:pPr algn="ctr"/>
            <a:r>
              <a:rPr lang="es-ES" sz="2400" dirty="0"/>
              <a:t>Pocos, claros y coherentes. Explicados y negociados (no todos). Enfocados en comportamiento socioemocional, no en su identidad. </a:t>
            </a:r>
          </a:p>
          <a:p>
            <a:pPr algn="ctr"/>
            <a:r>
              <a:rPr lang="es-ES" sz="2400" dirty="0"/>
              <a:t>Adulto asume que algunos se van a romper</a:t>
            </a:r>
            <a:r>
              <a:rPr lang="es-ES" sz="2400" b="1" dirty="0"/>
              <a:t>, </a:t>
            </a:r>
            <a:r>
              <a:rPr lang="es-ES" sz="2400" dirty="0"/>
              <a:t>siempre y cuando no implique un riesgo físico o mental “excesivo” (siempre hay algún riesgo). </a:t>
            </a:r>
          </a:p>
          <a:p>
            <a:pPr algn="ctr"/>
            <a:r>
              <a:rPr lang="es-ES" sz="2400" dirty="0"/>
              <a:t>Tan malo es la falta de limites como sobreprotección.</a:t>
            </a:r>
          </a:p>
          <a:p>
            <a:pPr algn="ctr"/>
            <a:endParaRPr lang="es-ES" sz="2400" dirty="0"/>
          </a:p>
          <a:p>
            <a:endParaRPr lang="es-ES" dirty="0"/>
          </a:p>
          <a:p>
            <a:endParaRPr lang="es-ES" dirty="0"/>
          </a:p>
          <a:p>
            <a:endParaRPr lang="es-ES" dirty="0"/>
          </a:p>
          <a:p>
            <a:endParaRPr lang="es-ES" dirty="0"/>
          </a:p>
        </p:txBody>
      </p:sp>
      <p:sp>
        <p:nvSpPr>
          <p:cNvPr id="4" name="Marcador de contenido 2">
            <a:extLst>
              <a:ext uri="{FF2B5EF4-FFF2-40B4-BE49-F238E27FC236}">
                <a16:creationId xmlns:a16="http://schemas.microsoft.com/office/drawing/2014/main" id="{6AD4E4A9-13EA-82B1-9F02-13F616BBFC02}"/>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Tree>
    <p:extLst>
      <p:ext uri="{BB962C8B-B14F-4D97-AF65-F5344CB8AC3E}">
        <p14:creationId xmlns:p14="http://schemas.microsoft.com/office/powerpoint/2010/main" val="27756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61805-B8D8-FB8F-68B3-D44C573966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A3882BC-4D81-F1F7-17F5-3D71BDC3C8C7}"/>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3853E057-EC9C-4CFD-B8D0-575CB8900B38}"/>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4713E2A5-FDAF-F9FF-B369-DE80D29C9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E112120B-AD73-D64E-EC4F-83AC94A18BAF}"/>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B159DB7D-62C6-6C27-4752-DA3EC1C3B30D}"/>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Herramientas para familia</a:t>
            </a:r>
          </a:p>
        </p:txBody>
      </p:sp>
      <p:sp>
        <p:nvSpPr>
          <p:cNvPr id="8" name="CuadroTexto 7">
            <a:extLst>
              <a:ext uri="{FF2B5EF4-FFF2-40B4-BE49-F238E27FC236}">
                <a16:creationId xmlns:a16="http://schemas.microsoft.com/office/drawing/2014/main" id="{99F61BCC-06F8-87E0-612F-870A3B9AA9E7}"/>
              </a:ext>
            </a:extLst>
          </p:cNvPr>
          <p:cNvSpPr txBox="1"/>
          <p:nvPr/>
        </p:nvSpPr>
        <p:spPr>
          <a:xfrm>
            <a:off x="596282" y="848736"/>
            <a:ext cx="9773794" cy="6186309"/>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endParaRPr lang="es-ES" b="1" dirty="0"/>
          </a:p>
          <a:p>
            <a:endParaRPr lang="es-ES" b="1" dirty="0"/>
          </a:p>
          <a:p>
            <a:endParaRPr lang="es-ES" b="1" dirty="0"/>
          </a:p>
          <a:p>
            <a:endParaRPr lang="es-ES" b="1" dirty="0"/>
          </a:p>
          <a:p>
            <a:endParaRPr lang="es-ES" sz="2400" b="1" dirty="0"/>
          </a:p>
          <a:p>
            <a:endParaRPr lang="es-ES" sz="2400" b="1" dirty="0"/>
          </a:p>
          <a:p>
            <a:endParaRPr lang="es-ES" sz="2400" b="1" dirty="0"/>
          </a:p>
          <a:p>
            <a:endParaRPr lang="es-ES" sz="2400" b="1" dirty="0"/>
          </a:p>
          <a:p>
            <a:endParaRPr lang="es-ES" sz="2400" b="1" dirty="0"/>
          </a:p>
          <a:p>
            <a:pPr algn="ctr"/>
            <a:r>
              <a:rPr lang="es-ES" sz="2400" b="1" dirty="0"/>
              <a:t>Mantener estimulado, no </a:t>
            </a:r>
            <a:r>
              <a:rPr lang="es-ES" sz="2400" b="1" dirty="0" err="1"/>
              <a:t>sobreestimulados</a:t>
            </a:r>
            <a:r>
              <a:rPr lang="es-ES" sz="2400" b="1" dirty="0"/>
              <a:t>. </a:t>
            </a:r>
          </a:p>
          <a:p>
            <a:pPr algn="ctr"/>
            <a:r>
              <a:rPr lang="es-ES" sz="2400" dirty="0"/>
              <a:t>Adolescencia consume mucha energía (siempre cansados).  Sobreestimulación  puede generar desmotivación ( volver a encontrar motivación  es difícil). </a:t>
            </a:r>
          </a:p>
          <a:p>
            <a:endParaRPr lang="es-ES" dirty="0"/>
          </a:p>
          <a:p>
            <a:endParaRPr lang="es-ES" dirty="0"/>
          </a:p>
          <a:p>
            <a:endParaRPr lang="es-ES" dirty="0"/>
          </a:p>
          <a:p>
            <a:endParaRPr lang="es-ES" dirty="0"/>
          </a:p>
        </p:txBody>
      </p:sp>
      <p:sp>
        <p:nvSpPr>
          <p:cNvPr id="4" name="Marcador de contenido 2">
            <a:extLst>
              <a:ext uri="{FF2B5EF4-FFF2-40B4-BE49-F238E27FC236}">
                <a16:creationId xmlns:a16="http://schemas.microsoft.com/office/drawing/2014/main" id="{39B1D220-73A9-51F4-F5F4-0D608D552C14}"/>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B146E53D-4337-F256-611D-6DD9810EAE8A}"/>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715ECFC1-325B-5679-8AFB-F79774B6853B}"/>
              </a:ext>
            </a:extLst>
          </p:cNvPr>
          <p:cNvSpPr>
            <a:spLocks noChangeArrowheads="1"/>
          </p:cNvSpPr>
          <p:nvPr/>
        </p:nvSpPr>
        <p:spPr bwMode="auto">
          <a:xfrm>
            <a:off x="498765" y="-954394"/>
            <a:ext cx="936220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s-ES" altLang="es-ES" sz="24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 altLang="es-E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s-ES" altLang="es-ES" sz="24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ES" altLang="es-E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s-ES" altLang="es-E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lang="es-ES" altLang="es-ES" sz="2400" b="1"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s-ES" altLang="es-E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Límites basados en comportamientos socioemocionales: </a:t>
            </a:r>
          </a:p>
          <a:p>
            <a:pPr marL="0" marR="0" lvl="0" indent="0" algn="ctr" defTabSz="914400" rtl="0" eaLnBrk="0" fontAlgn="base" latinLnBrk="0" hangingPunct="0">
              <a:lnSpc>
                <a:spcPct val="100000"/>
              </a:lnSpc>
              <a:spcBef>
                <a:spcPct val="0"/>
              </a:spcBef>
              <a:spcAft>
                <a:spcPct val="0"/>
              </a:spcAft>
              <a:buClrTx/>
              <a:buSzTx/>
              <a:tabLst/>
            </a:pPr>
            <a:r>
              <a:rPr kumimoji="0" lang="es-ES" altLang="es-E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Normas claras y coherentes</a:t>
            </a:r>
            <a:r>
              <a:rPr lang="es-ES" altLang="es-ES" sz="2400" dirty="0">
                <a:latin typeface="Calibri" panose="020F0502020204030204" pitchFamily="34" charset="0"/>
                <a:ea typeface="Calibri" panose="020F0502020204030204" pitchFamily="34" charset="0"/>
                <a:cs typeface="Calibri" panose="020F0502020204030204" pitchFamily="34" charset="0"/>
              </a:rPr>
              <a:t>, </a:t>
            </a:r>
            <a:r>
              <a:rPr kumimoji="0" lang="es-ES" altLang="es-E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promueven la autorregulación y protegen su seguridad emocional</a:t>
            </a:r>
            <a:r>
              <a:rPr lang="es-ES" altLang="es-ES" sz="2400" dirty="0">
                <a:latin typeface="Calibri" panose="020F0502020204030204" pitchFamily="34" charset="0"/>
                <a:ea typeface="Calibri" panose="020F0502020204030204" pitchFamily="34" charset="0"/>
                <a:cs typeface="Calibri" panose="020F0502020204030204" pitchFamily="34" charset="0"/>
              </a:rPr>
              <a:t>: respeto en la comunicación, convivencia familiar, manejo de emociones fuertes, autonomía responsable, seguridad fuera de casa, responsabilidad mínima con los estudios. </a:t>
            </a:r>
            <a:endParaRPr kumimoji="0" lang="es-ES" altLang="es-E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s-ES" altLang="es-E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Descripción conducta (sin juicio)- límite-consecuencia de no cumplir el límite-posibilidad de reparación.</a:t>
            </a:r>
          </a:p>
          <a:p>
            <a:pPr marL="0" marR="0" lvl="0" indent="0" algn="ctr" defTabSz="914400" rtl="0" eaLnBrk="0" fontAlgn="base" latinLnBrk="0" hangingPunct="0">
              <a:lnSpc>
                <a:spcPct val="100000"/>
              </a:lnSpc>
              <a:spcBef>
                <a:spcPct val="0"/>
              </a:spcBef>
              <a:spcAft>
                <a:spcPct val="0"/>
              </a:spcAft>
              <a:buClrTx/>
              <a:buSzTx/>
              <a:tabLst/>
            </a:pPr>
            <a:endParaRPr lang="es-ES" altLang="es-E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8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CA555-AE77-5831-AD89-48F00F5054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594C4A-EAAF-2F5B-EEF2-AE840438002B}"/>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B56A06A6-7A7B-981A-C389-74464771E376}"/>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3AAF159E-0777-1069-5CA4-1160524AC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8292ABA4-DB62-C802-74B0-AE1812CD8D47}"/>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270A7D5B-2DFB-1761-48D2-D5492881D48A}"/>
              </a:ext>
            </a:extLst>
          </p:cNvPr>
          <p:cNvSpPr txBox="1"/>
          <p:nvPr/>
        </p:nvSpPr>
        <p:spPr>
          <a:xfrm>
            <a:off x="3011067" y="184665"/>
            <a:ext cx="5203930" cy="1077218"/>
          </a:xfrm>
          <a:prstGeom prst="rect">
            <a:avLst/>
          </a:prstGeom>
          <a:noFill/>
        </p:spPr>
        <p:txBody>
          <a:bodyPr wrap="square">
            <a:spAutoFit/>
          </a:bodyPr>
          <a:lstStyle/>
          <a:p>
            <a:pPr algn="ctr"/>
            <a:r>
              <a:rPr lang="es-ES" sz="3200" b="1" dirty="0">
                <a:solidFill>
                  <a:srgbClr val="FFCCFF"/>
                </a:solidFill>
              </a:rPr>
              <a:t>Adolescencia como oportunidad</a:t>
            </a:r>
          </a:p>
        </p:txBody>
      </p:sp>
      <p:sp>
        <p:nvSpPr>
          <p:cNvPr id="8" name="CuadroTexto 7">
            <a:extLst>
              <a:ext uri="{FF2B5EF4-FFF2-40B4-BE49-F238E27FC236}">
                <a16:creationId xmlns:a16="http://schemas.microsoft.com/office/drawing/2014/main" id="{F93E5583-EB32-1199-9227-ABABAEC3BECF}"/>
              </a:ext>
            </a:extLst>
          </p:cNvPr>
          <p:cNvSpPr txBox="1"/>
          <p:nvPr/>
        </p:nvSpPr>
        <p:spPr>
          <a:xfrm>
            <a:off x="0" y="-354015"/>
            <a:ext cx="9773794" cy="8771632"/>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endParaRPr lang="es-ES" b="1" dirty="0"/>
          </a:p>
          <a:p>
            <a:endParaRPr lang="es-ES" b="1" dirty="0"/>
          </a:p>
          <a:p>
            <a:endParaRPr lang="es-ES" b="1" dirty="0"/>
          </a:p>
          <a:p>
            <a:endParaRPr lang="es-ES" b="1" dirty="0"/>
          </a:p>
          <a:p>
            <a:pPr algn="ctr"/>
            <a:endParaRPr lang="es-ES" sz="2400" b="1" dirty="0"/>
          </a:p>
          <a:p>
            <a:pPr lvl="1" algn="ctr"/>
            <a:r>
              <a:rPr lang="es-ES" sz="2400" b="1" dirty="0"/>
              <a:t>Identidad propia: </a:t>
            </a:r>
          </a:p>
          <a:p>
            <a:pPr lvl="1" algn="ctr"/>
            <a:r>
              <a:rPr lang="es-ES" sz="2400" dirty="0"/>
              <a:t>Diferentes versiones de si </a:t>
            </a:r>
            <a:r>
              <a:rPr lang="es-ES" sz="2400" dirty="0" err="1"/>
              <a:t>mism</a:t>
            </a:r>
            <a:r>
              <a:rPr lang="es-ES" sz="2400" dirty="0"/>
              <a:t>@ para elegir la que más les guste.</a:t>
            </a:r>
          </a:p>
          <a:p>
            <a:pPr lvl="1" algn="ctr"/>
            <a:r>
              <a:rPr lang="es-ES" sz="2400" dirty="0"/>
              <a:t> </a:t>
            </a:r>
          </a:p>
          <a:p>
            <a:pPr lvl="1" algn="ctr"/>
            <a:r>
              <a:rPr lang="es-ES" sz="2400" b="1" dirty="0"/>
              <a:t>Complejidad de pensamiento: </a:t>
            </a:r>
          </a:p>
          <a:p>
            <a:pPr lvl="1" algn="ctr"/>
            <a:r>
              <a:rPr lang="es-ES" sz="2400" dirty="0"/>
              <a:t>Pensamiento abstracto, lógico, reflexión ética, diferentes perspectivas…</a:t>
            </a:r>
          </a:p>
          <a:p>
            <a:pPr lvl="1" algn="ctr"/>
            <a:r>
              <a:rPr lang="es-ES" sz="2400" dirty="0"/>
              <a:t>¿Qué sentido tiene esto para mi? </a:t>
            </a:r>
          </a:p>
          <a:p>
            <a:pPr lvl="1" algn="ctr"/>
            <a:endParaRPr lang="es-ES" sz="2400" dirty="0"/>
          </a:p>
          <a:p>
            <a:pPr lvl="1" algn="ctr"/>
            <a:r>
              <a:rPr lang="es-ES" sz="2400" b="1" dirty="0"/>
              <a:t>Desarrollo autonomía</a:t>
            </a:r>
          </a:p>
          <a:p>
            <a:pPr algn="ctr"/>
            <a:r>
              <a:rPr lang="es-ES" sz="2400" dirty="0"/>
              <a:t>                  Decisiones propias, responsabilidades, equivocarse y</a:t>
            </a:r>
          </a:p>
          <a:p>
            <a:pPr algn="ctr"/>
            <a:r>
              <a:rPr lang="es-ES" sz="2400" dirty="0"/>
              <a:t>        reparar.</a:t>
            </a:r>
            <a:endParaRPr lang="es-ES" dirty="0"/>
          </a:p>
          <a:p>
            <a:pPr algn="ctr"/>
            <a:r>
              <a:rPr lang="es-ES" sz="2400" dirty="0"/>
              <a:t>            Aumento de autoconfianza y autoestima</a:t>
            </a:r>
          </a:p>
          <a:p>
            <a:endParaRPr lang="es-ES" sz="2400" b="1" dirty="0"/>
          </a:p>
          <a:p>
            <a:endParaRPr lang="es-ES" sz="2400" b="1" dirty="0"/>
          </a:p>
          <a:p>
            <a:endParaRPr lang="es-ES" sz="2400" b="1" dirty="0"/>
          </a:p>
          <a:p>
            <a:endParaRPr lang="es-ES" sz="2400" b="1" dirty="0"/>
          </a:p>
          <a:p>
            <a:endParaRPr lang="es-ES" dirty="0"/>
          </a:p>
          <a:p>
            <a:endParaRPr lang="es-ES" dirty="0"/>
          </a:p>
          <a:p>
            <a:endParaRPr lang="es-ES" dirty="0"/>
          </a:p>
          <a:p>
            <a:endParaRPr lang="es-ES" dirty="0"/>
          </a:p>
        </p:txBody>
      </p:sp>
      <p:sp>
        <p:nvSpPr>
          <p:cNvPr id="4" name="Marcador de contenido 2">
            <a:extLst>
              <a:ext uri="{FF2B5EF4-FFF2-40B4-BE49-F238E27FC236}">
                <a16:creationId xmlns:a16="http://schemas.microsoft.com/office/drawing/2014/main" id="{9C6D6E6A-D5FE-4BA7-4E97-60AC046C87FA}"/>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F1897FDA-B530-787C-FD7B-CC42F3DA2476}"/>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35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97A3-3B4C-7BEB-F626-6FD0C4C30C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0292BDE-635F-3779-F529-6CD1D3058239}"/>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5557082E-6A53-04D6-AFAD-EBE3E947B1DF}"/>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5220C216-7C48-E16E-3461-D15501F0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A67CDE23-159E-D0C6-BBE9-DB4E186F266B}"/>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CF568E6B-A5FD-55AA-C94C-EA8B77B587B8}"/>
              </a:ext>
            </a:extLst>
          </p:cNvPr>
          <p:cNvSpPr txBox="1"/>
          <p:nvPr/>
        </p:nvSpPr>
        <p:spPr>
          <a:xfrm>
            <a:off x="3011067" y="184665"/>
            <a:ext cx="5203930" cy="1077218"/>
          </a:xfrm>
          <a:prstGeom prst="rect">
            <a:avLst/>
          </a:prstGeom>
          <a:noFill/>
        </p:spPr>
        <p:txBody>
          <a:bodyPr wrap="square">
            <a:spAutoFit/>
          </a:bodyPr>
          <a:lstStyle/>
          <a:p>
            <a:pPr algn="ctr"/>
            <a:r>
              <a:rPr lang="es-ES" sz="3200" b="1" dirty="0">
                <a:solidFill>
                  <a:srgbClr val="FFCCFF"/>
                </a:solidFill>
              </a:rPr>
              <a:t>Adolescencia como oportunidad</a:t>
            </a:r>
          </a:p>
        </p:txBody>
      </p:sp>
      <p:sp>
        <p:nvSpPr>
          <p:cNvPr id="8" name="CuadroTexto 7">
            <a:extLst>
              <a:ext uri="{FF2B5EF4-FFF2-40B4-BE49-F238E27FC236}">
                <a16:creationId xmlns:a16="http://schemas.microsoft.com/office/drawing/2014/main" id="{5FD12466-A101-0F28-2F15-33FCA789F389}"/>
              </a:ext>
            </a:extLst>
          </p:cNvPr>
          <p:cNvSpPr txBox="1"/>
          <p:nvPr/>
        </p:nvSpPr>
        <p:spPr>
          <a:xfrm>
            <a:off x="596282" y="-806689"/>
            <a:ext cx="9773794" cy="8125301"/>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endParaRPr lang="es-ES" b="1" dirty="0"/>
          </a:p>
          <a:p>
            <a:endParaRPr lang="es-ES" b="1" dirty="0"/>
          </a:p>
          <a:p>
            <a:endParaRPr lang="es-ES" b="1" dirty="0"/>
          </a:p>
          <a:p>
            <a:endParaRPr lang="es-ES" b="1" dirty="0"/>
          </a:p>
          <a:p>
            <a:pPr algn="ctr"/>
            <a:endParaRPr lang="es-ES" sz="2400" b="1" dirty="0"/>
          </a:p>
          <a:p>
            <a:pPr algn="ctr"/>
            <a:endParaRPr lang="es-ES" sz="2400" b="1" dirty="0"/>
          </a:p>
          <a:p>
            <a:pPr algn="ctr"/>
            <a:r>
              <a:rPr lang="es-ES" sz="2400" b="1" dirty="0"/>
              <a:t>Expansión del mundo social</a:t>
            </a:r>
          </a:p>
          <a:p>
            <a:pPr algn="ctr"/>
            <a:r>
              <a:rPr lang="es-ES" sz="2400" dirty="0"/>
              <a:t>Desarrollo cooperación, negociación y liderazgo</a:t>
            </a:r>
          </a:p>
          <a:p>
            <a:pPr algn="ctr"/>
            <a:r>
              <a:rPr lang="es-ES" sz="2400" dirty="0"/>
              <a:t>.</a:t>
            </a:r>
          </a:p>
          <a:p>
            <a:pPr algn="ctr"/>
            <a:r>
              <a:rPr lang="es-ES" sz="2400" b="1" dirty="0"/>
              <a:t>Gran capacidad de aprendizaje y plasticidad cerebral</a:t>
            </a:r>
          </a:p>
          <a:p>
            <a:pPr algn="ctr"/>
            <a:r>
              <a:rPr lang="es-ES" sz="2400" dirty="0"/>
              <a:t>Nuevas habilidades</a:t>
            </a:r>
          </a:p>
          <a:p>
            <a:pPr algn="ctr"/>
            <a:r>
              <a:rPr lang="es-ES" sz="2400" dirty="0"/>
              <a:t>Cambio de hábitos</a:t>
            </a:r>
          </a:p>
          <a:p>
            <a:pPr algn="ctr"/>
            <a:r>
              <a:rPr lang="es-ES" sz="2400" dirty="0"/>
              <a:t>Integrar experiencias positivas.</a:t>
            </a:r>
          </a:p>
          <a:p>
            <a:pPr algn="ctr"/>
            <a:endParaRPr lang="es-ES" sz="2400" dirty="0"/>
          </a:p>
          <a:p>
            <a:pPr algn="ctr"/>
            <a:r>
              <a:rPr lang="es-ES" sz="2400" b="1" dirty="0"/>
              <a:t> Búsqueda de propósito</a:t>
            </a:r>
          </a:p>
          <a:p>
            <a:pPr algn="ctr"/>
            <a:r>
              <a:rPr lang="es-ES" sz="2400" dirty="0"/>
              <a:t>“¿Qué quiero hacer en el futuro?”</a:t>
            </a:r>
          </a:p>
          <a:p>
            <a:pPr algn="ctr"/>
            <a:r>
              <a:rPr lang="es-ES" sz="2400" dirty="0"/>
              <a:t>“¿Qué me apasiona?”</a:t>
            </a:r>
          </a:p>
          <a:p>
            <a:pPr algn="ctr"/>
            <a:r>
              <a:rPr lang="es-ES" sz="2400" dirty="0"/>
              <a:t>“¿Qué quiero aportar?”</a:t>
            </a:r>
          </a:p>
          <a:p>
            <a:pPr algn="ctr"/>
            <a:br>
              <a:rPr lang="es-ES" sz="2400" dirty="0"/>
            </a:br>
            <a:endParaRPr lang="es-ES" dirty="0"/>
          </a:p>
          <a:p>
            <a:endParaRPr lang="es-ES" dirty="0"/>
          </a:p>
          <a:p>
            <a:endParaRPr lang="es-ES" dirty="0"/>
          </a:p>
        </p:txBody>
      </p:sp>
      <p:sp>
        <p:nvSpPr>
          <p:cNvPr id="4" name="Marcador de contenido 2">
            <a:extLst>
              <a:ext uri="{FF2B5EF4-FFF2-40B4-BE49-F238E27FC236}">
                <a16:creationId xmlns:a16="http://schemas.microsoft.com/office/drawing/2014/main" id="{38CA9AD6-FD57-91E5-3277-5942A1CCB25F}"/>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3992B921-626D-BFCE-B80E-FAFF9BE6DD0F}"/>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304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4ED59-5A9E-D69A-EEA2-27252EA37FC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26D62ED-4681-8C04-B068-C47BEFB3E764}"/>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818A1472-7198-7998-66D4-04E92BD2ADF2}"/>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1C4D5D85-306E-AEDE-CD95-586F9DA37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9671D3AC-FA1A-7AA4-5666-C0D1FDCB3966}"/>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7503915D-B7A8-4495-8B89-E99DFE2A6A43}"/>
              </a:ext>
            </a:extLst>
          </p:cNvPr>
          <p:cNvSpPr txBox="1"/>
          <p:nvPr/>
        </p:nvSpPr>
        <p:spPr>
          <a:xfrm>
            <a:off x="3011067" y="184665"/>
            <a:ext cx="5203930" cy="1077218"/>
          </a:xfrm>
          <a:prstGeom prst="rect">
            <a:avLst/>
          </a:prstGeom>
          <a:noFill/>
        </p:spPr>
        <p:txBody>
          <a:bodyPr wrap="square">
            <a:spAutoFit/>
          </a:bodyPr>
          <a:lstStyle/>
          <a:p>
            <a:pPr algn="ctr"/>
            <a:r>
              <a:rPr lang="es-ES" sz="3200" b="1" dirty="0">
                <a:solidFill>
                  <a:srgbClr val="FFCCFF"/>
                </a:solidFill>
              </a:rPr>
              <a:t>Adolescencia como oportunidad</a:t>
            </a:r>
          </a:p>
        </p:txBody>
      </p:sp>
      <p:sp>
        <p:nvSpPr>
          <p:cNvPr id="8" name="CuadroTexto 7">
            <a:extLst>
              <a:ext uri="{FF2B5EF4-FFF2-40B4-BE49-F238E27FC236}">
                <a16:creationId xmlns:a16="http://schemas.microsoft.com/office/drawing/2014/main" id="{0FD0FC32-B366-7463-D2DE-CD461C3E22E1}"/>
              </a:ext>
            </a:extLst>
          </p:cNvPr>
          <p:cNvSpPr txBox="1"/>
          <p:nvPr/>
        </p:nvSpPr>
        <p:spPr>
          <a:xfrm>
            <a:off x="1708731" y="-331472"/>
            <a:ext cx="7367155" cy="6924973"/>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endParaRPr lang="es-ES" b="1" dirty="0"/>
          </a:p>
          <a:p>
            <a:endParaRPr lang="es-ES" b="1" dirty="0"/>
          </a:p>
          <a:p>
            <a:endParaRPr lang="es-ES" b="1" dirty="0"/>
          </a:p>
          <a:p>
            <a:endParaRPr lang="es-ES" b="1" dirty="0"/>
          </a:p>
          <a:p>
            <a:pPr algn="ctr"/>
            <a:endParaRPr lang="es-ES" sz="2400" b="1" dirty="0"/>
          </a:p>
          <a:p>
            <a:pPr algn="ctr"/>
            <a:r>
              <a:rPr lang="es-ES" sz="2400" b="1" dirty="0"/>
              <a:t>Creatividad (si no lo censura el adulto)</a:t>
            </a:r>
            <a:endParaRPr lang="es-ES" sz="2400" dirty="0"/>
          </a:p>
          <a:p>
            <a:pPr algn="ctr"/>
            <a:r>
              <a:rPr lang="es-ES" sz="2400" dirty="0"/>
              <a:t>Ideas nuevas</a:t>
            </a:r>
          </a:p>
          <a:p>
            <a:pPr algn="ctr"/>
            <a:r>
              <a:rPr lang="es-ES" sz="2400" dirty="0"/>
              <a:t>Pensamiento divergente</a:t>
            </a:r>
          </a:p>
          <a:p>
            <a:pPr algn="ctr"/>
            <a:r>
              <a:rPr lang="es-ES" sz="2400" dirty="0"/>
              <a:t>Soluciones originales</a:t>
            </a:r>
          </a:p>
          <a:p>
            <a:pPr algn="ctr"/>
            <a:r>
              <a:rPr lang="es-ES" sz="2400" dirty="0"/>
              <a:t>Flexibilidad.</a:t>
            </a:r>
          </a:p>
          <a:p>
            <a:pPr algn="ctr"/>
            <a:endParaRPr lang="es-ES" sz="2400" dirty="0"/>
          </a:p>
          <a:p>
            <a:pPr algn="ctr"/>
            <a:r>
              <a:rPr lang="es-ES" sz="2400" b="1" dirty="0"/>
              <a:t>Construcción de relaciones íntimas y significativas </a:t>
            </a:r>
            <a:r>
              <a:rPr lang="es-ES" sz="2400" dirty="0"/>
              <a:t>(Pareja, amistades profundas)</a:t>
            </a:r>
            <a:br>
              <a:rPr lang="es-ES" sz="2400" dirty="0"/>
            </a:br>
            <a:r>
              <a:rPr lang="es-ES" sz="2400" dirty="0"/>
              <a:t>Confianza,</a:t>
            </a:r>
          </a:p>
          <a:p>
            <a:pPr algn="ctr"/>
            <a:r>
              <a:rPr lang="es-ES" sz="2400" dirty="0"/>
              <a:t>Reciprocidad,</a:t>
            </a:r>
          </a:p>
          <a:p>
            <a:pPr algn="ctr"/>
            <a:r>
              <a:rPr lang="es-ES" sz="2400" dirty="0"/>
              <a:t>Habilidades afectivas.</a:t>
            </a:r>
          </a:p>
          <a:p>
            <a:pPr algn="ctr"/>
            <a:br>
              <a:rPr lang="es-ES" sz="2400" dirty="0"/>
            </a:br>
            <a:r>
              <a:rPr lang="es-ES" sz="2400" b="1" dirty="0"/>
              <a:t> </a:t>
            </a:r>
            <a:endParaRPr lang="es-ES" dirty="0"/>
          </a:p>
        </p:txBody>
      </p:sp>
      <p:sp>
        <p:nvSpPr>
          <p:cNvPr id="4" name="Marcador de contenido 2">
            <a:extLst>
              <a:ext uri="{FF2B5EF4-FFF2-40B4-BE49-F238E27FC236}">
                <a16:creationId xmlns:a16="http://schemas.microsoft.com/office/drawing/2014/main" id="{D3D41A97-EACF-758B-37DF-B44A67F44BC0}"/>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F4CB7AAA-B37B-B2E8-3082-E5ACB67A115A}"/>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71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6AC6C-5189-38E6-33D7-E94E3A09E0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B18EA7-C49A-0E00-B492-0DF239D80E6A}"/>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52B94B96-A45D-C5A9-E656-C855F204F5A2}"/>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2652735C-4307-0982-EDD4-1240B8805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CA5AA9B6-E6ED-0728-F854-C8EDF2AD2EA2}"/>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0B8F7DA1-FE53-6AE9-B650-9A7AECAF8E2C}"/>
              </a:ext>
            </a:extLst>
          </p:cNvPr>
          <p:cNvSpPr txBox="1"/>
          <p:nvPr/>
        </p:nvSpPr>
        <p:spPr>
          <a:xfrm>
            <a:off x="3011067" y="184665"/>
            <a:ext cx="5203930" cy="1077218"/>
          </a:xfrm>
          <a:prstGeom prst="rect">
            <a:avLst/>
          </a:prstGeom>
          <a:noFill/>
        </p:spPr>
        <p:txBody>
          <a:bodyPr wrap="square">
            <a:spAutoFit/>
          </a:bodyPr>
          <a:lstStyle/>
          <a:p>
            <a:pPr algn="ctr"/>
            <a:r>
              <a:rPr lang="es-ES" sz="3200" b="1" dirty="0">
                <a:solidFill>
                  <a:srgbClr val="FFCCFF"/>
                </a:solidFill>
              </a:rPr>
              <a:t>Adolescencia como oportunidad</a:t>
            </a:r>
          </a:p>
        </p:txBody>
      </p:sp>
      <p:sp>
        <p:nvSpPr>
          <p:cNvPr id="8" name="CuadroTexto 7">
            <a:extLst>
              <a:ext uri="{FF2B5EF4-FFF2-40B4-BE49-F238E27FC236}">
                <a16:creationId xmlns:a16="http://schemas.microsoft.com/office/drawing/2014/main" id="{A7DDD10C-E7CD-92DF-0EC6-828E9377787E}"/>
              </a:ext>
            </a:extLst>
          </p:cNvPr>
          <p:cNvSpPr txBox="1"/>
          <p:nvPr/>
        </p:nvSpPr>
        <p:spPr>
          <a:xfrm>
            <a:off x="387659" y="-361312"/>
            <a:ext cx="9773794" cy="8771632"/>
          </a:xfrm>
          <a:prstGeom prst="rect">
            <a:avLst/>
          </a:prstGeom>
          <a:noFill/>
        </p:spPr>
        <p:txBody>
          <a:bodyPr wrap="square">
            <a:spAutoFit/>
          </a:bodyPr>
          <a:lstStyle/>
          <a:p>
            <a:pPr algn="ctr"/>
            <a:endParaRPr lang="es-ES" dirty="0">
              <a:solidFill>
                <a:schemeClr val="accent6">
                  <a:lumMod val="75000"/>
                </a:schemeClr>
              </a:solidFill>
            </a:endParaRPr>
          </a:p>
          <a:p>
            <a:endParaRPr lang="es-ES" sz="2400" b="1" dirty="0"/>
          </a:p>
          <a:p>
            <a:endParaRPr lang="es-ES" sz="2400" b="1" dirty="0"/>
          </a:p>
          <a:p>
            <a:endParaRPr lang="es-ES" sz="2400" b="1" dirty="0"/>
          </a:p>
          <a:p>
            <a:endParaRPr lang="es-ES" dirty="0"/>
          </a:p>
          <a:p>
            <a:endParaRPr lang="es-ES" dirty="0"/>
          </a:p>
          <a:p>
            <a:pPr algn="ctr"/>
            <a:r>
              <a:rPr lang="es-ES" sz="2400" b="1" dirty="0"/>
              <a:t>Aparición de nuevos vínculos:</a:t>
            </a:r>
          </a:p>
          <a:p>
            <a:pPr algn="ctr"/>
            <a:r>
              <a:rPr lang="es-ES" sz="2400" dirty="0"/>
              <a:t>Alejamiento saludable de los padres para</a:t>
            </a:r>
            <a:r>
              <a:rPr lang="es-ES" sz="2400" b="1" dirty="0"/>
              <a:t> </a:t>
            </a:r>
            <a:r>
              <a:rPr lang="es-ES" sz="2400" dirty="0"/>
              <a:t>vincularse con otros de manera sana.</a:t>
            </a:r>
            <a:br>
              <a:rPr lang="es-ES" sz="2400" dirty="0"/>
            </a:br>
            <a:r>
              <a:rPr lang="es-ES" sz="2400" dirty="0"/>
              <a:t>Vínculo seguro con sus padres: Puede alejarse sin temor a perder el amor o el apoyo parental. Aprende a confiar en otros, internaliza modelos de relación positivos.</a:t>
            </a:r>
          </a:p>
          <a:p>
            <a:pPr algn="ctr"/>
            <a:r>
              <a:rPr lang="es-ES" sz="2400" dirty="0"/>
              <a:t>Mantiene un vínculo emocional estable con los padres menos dependiente.</a:t>
            </a:r>
          </a:p>
          <a:p>
            <a:pPr algn="ctr"/>
            <a:endParaRPr lang="es-ES" sz="2400" dirty="0"/>
          </a:p>
          <a:p>
            <a:pPr algn="ctr"/>
            <a:r>
              <a:rPr lang="es-ES" sz="2400" dirty="0"/>
              <a:t>Riesgos vínculo inseguro (evitativo, ansioso o desorganizado): Evita vincularse con otros por miedo al rechazo o la intimidad. Se vincula de forma dependiente o conflictiva, repitiendo patrones aprendidos.</a:t>
            </a:r>
          </a:p>
          <a:p>
            <a:pPr algn="ctr"/>
            <a:br>
              <a:rPr lang="es-ES" sz="2400" dirty="0"/>
            </a:br>
            <a:endParaRPr lang="es-ES" sz="2400" dirty="0"/>
          </a:p>
          <a:p>
            <a:pPr algn="ctr"/>
            <a:br>
              <a:rPr lang="es-ES" dirty="0"/>
            </a:br>
            <a:endParaRPr lang="es-ES" b="1" dirty="0"/>
          </a:p>
          <a:p>
            <a:pPr algn="ctr"/>
            <a:endParaRPr lang="es-ES" b="1" dirty="0"/>
          </a:p>
          <a:p>
            <a:pPr algn="ctr"/>
            <a:endParaRPr lang="es-ES" b="1" dirty="0"/>
          </a:p>
          <a:p>
            <a:endParaRPr lang="es-ES" dirty="0"/>
          </a:p>
          <a:p>
            <a:endParaRPr lang="es-ES" b="1" dirty="0"/>
          </a:p>
          <a:p>
            <a:endParaRPr lang="es-ES" dirty="0"/>
          </a:p>
        </p:txBody>
      </p:sp>
      <p:sp>
        <p:nvSpPr>
          <p:cNvPr id="4" name="Marcador de contenido 2">
            <a:extLst>
              <a:ext uri="{FF2B5EF4-FFF2-40B4-BE49-F238E27FC236}">
                <a16:creationId xmlns:a16="http://schemas.microsoft.com/office/drawing/2014/main" id="{05B9349A-0915-065B-D289-50AABE524EFD}"/>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3908CFD8-7401-3FE4-9F71-B85D58FBA223}"/>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29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1EFB3-1250-54DB-4E08-8EA93A3215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3909AE-6278-193F-16CD-A50DD1E89C41}"/>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F291DB3D-8433-8E43-8027-C5301B11D46A}"/>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51A1958A-280A-EC8A-0BFD-D0562C416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3B780BF7-0E11-ADFF-FCB0-B8DDAE4C7C79}"/>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C5ECF58B-0B11-9085-2C30-05DB5D790C30}"/>
              </a:ext>
            </a:extLst>
          </p:cNvPr>
          <p:cNvSpPr txBox="1"/>
          <p:nvPr/>
        </p:nvSpPr>
        <p:spPr>
          <a:xfrm>
            <a:off x="3011067" y="184665"/>
            <a:ext cx="5203930" cy="1077218"/>
          </a:xfrm>
          <a:prstGeom prst="rect">
            <a:avLst/>
          </a:prstGeom>
          <a:noFill/>
        </p:spPr>
        <p:txBody>
          <a:bodyPr wrap="square">
            <a:spAutoFit/>
          </a:bodyPr>
          <a:lstStyle/>
          <a:p>
            <a:pPr algn="ctr"/>
            <a:r>
              <a:rPr lang="es-ES" sz="3200" b="1" dirty="0">
                <a:solidFill>
                  <a:srgbClr val="FFCCFF"/>
                </a:solidFill>
              </a:rPr>
              <a:t>Adolescencia como oportunidad</a:t>
            </a:r>
          </a:p>
        </p:txBody>
      </p:sp>
      <p:sp>
        <p:nvSpPr>
          <p:cNvPr id="8" name="CuadroTexto 7">
            <a:extLst>
              <a:ext uri="{FF2B5EF4-FFF2-40B4-BE49-F238E27FC236}">
                <a16:creationId xmlns:a16="http://schemas.microsoft.com/office/drawing/2014/main" id="{32C9B3AC-CB67-DF0B-497E-0E2BB5A9A381}"/>
              </a:ext>
            </a:extLst>
          </p:cNvPr>
          <p:cNvSpPr txBox="1"/>
          <p:nvPr/>
        </p:nvSpPr>
        <p:spPr>
          <a:xfrm>
            <a:off x="426027" y="-257403"/>
            <a:ext cx="9773794" cy="6186309"/>
          </a:xfrm>
          <a:prstGeom prst="rect">
            <a:avLst/>
          </a:prstGeom>
          <a:noFill/>
        </p:spPr>
        <p:txBody>
          <a:bodyPr wrap="square">
            <a:spAutoFit/>
          </a:bodyPr>
          <a:lstStyle/>
          <a:p>
            <a:pPr algn="ctr"/>
            <a:endParaRPr lang="es-ES" dirty="0">
              <a:solidFill>
                <a:schemeClr val="accent6">
                  <a:lumMod val="75000"/>
                </a:schemeClr>
              </a:solidFill>
            </a:endParaRPr>
          </a:p>
          <a:p>
            <a:endParaRPr lang="es-ES" sz="2400" b="1" dirty="0"/>
          </a:p>
          <a:p>
            <a:endParaRPr lang="es-ES" sz="2400" b="1" dirty="0"/>
          </a:p>
          <a:p>
            <a:endParaRPr lang="es-ES" sz="2400" b="1" dirty="0"/>
          </a:p>
          <a:p>
            <a:endParaRPr lang="es-ES" dirty="0"/>
          </a:p>
          <a:p>
            <a:endParaRPr lang="es-ES" dirty="0"/>
          </a:p>
          <a:p>
            <a:endParaRPr lang="es-ES" dirty="0"/>
          </a:p>
          <a:p>
            <a:pPr algn="ctr"/>
            <a:r>
              <a:rPr lang="es-ES" sz="2400" b="1" dirty="0"/>
              <a:t>Desarrollo de autorregulación</a:t>
            </a:r>
          </a:p>
          <a:p>
            <a:pPr algn="ctr"/>
            <a:r>
              <a:rPr lang="es-ES" sz="2400" dirty="0"/>
              <a:t>A través de límites, errores y experiencias:</a:t>
            </a:r>
          </a:p>
          <a:p>
            <a:pPr algn="ctr"/>
            <a:r>
              <a:rPr lang="es-ES" sz="2400" dirty="0"/>
              <a:t>Desarrollo de perseverancia</a:t>
            </a:r>
          </a:p>
          <a:p>
            <a:pPr algn="ctr"/>
            <a:r>
              <a:rPr lang="es-ES" sz="2400" dirty="0"/>
              <a:t>Tolerancia a la frustración</a:t>
            </a:r>
          </a:p>
          <a:p>
            <a:pPr algn="ctr"/>
            <a:r>
              <a:rPr lang="es-ES" sz="2400" dirty="0"/>
              <a:t>Manejo del estrés</a:t>
            </a:r>
          </a:p>
          <a:p>
            <a:pPr algn="ctr"/>
            <a:r>
              <a:rPr lang="es-ES" sz="2400" dirty="0"/>
              <a:t>Control de impulsos</a:t>
            </a:r>
            <a:br>
              <a:rPr lang="es-ES" dirty="0"/>
            </a:br>
            <a:endParaRPr lang="es-ES" b="1" dirty="0"/>
          </a:p>
          <a:p>
            <a:pPr algn="ctr"/>
            <a:endParaRPr lang="es-ES" b="1" dirty="0"/>
          </a:p>
          <a:p>
            <a:pPr algn="ctr"/>
            <a:endParaRPr lang="es-ES" b="1" dirty="0"/>
          </a:p>
          <a:p>
            <a:endParaRPr lang="es-ES" dirty="0"/>
          </a:p>
          <a:p>
            <a:endParaRPr lang="es-ES" b="1" dirty="0"/>
          </a:p>
          <a:p>
            <a:endParaRPr lang="es-ES" dirty="0"/>
          </a:p>
        </p:txBody>
      </p:sp>
      <p:sp>
        <p:nvSpPr>
          <p:cNvPr id="4" name="Marcador de contenido 2">
            <a:extLst>
              <a:ext uri="{FF2B5EF4-FFF2-40B4-BE49-F238E27FC236}">
                <a16:creationId xmlns:a16="http://schemas.microsoft.com/office/drawing/2014/main" id="{D765A115-7752-9E7B-C9DC-854A88867B18}"/>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95C76E7F-5631-ACDD-B6F9-094ABAE7568C}"/>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887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B5A4-A0EA-7E58-DE40-564514C37CD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8B8DAC-15DB-B8F1-224E-D06323F6E72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F713FF8A-A326-6DB2-73C8-489984F44ED1}"/>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51AD845A-E7E0-C7DD-32DF-55C5300DE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4824AC07-7FD5-440C-57DF-91DA7CCC6F85}"/>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C782602E-6776-66D0-6671-C77BD444125A}"/>
              </a:ext>
            </a:extLst>
          </p:cNvPr>
          <p:cNvSpPr txBox="1"/>
          <p:nvPr/>
        </p:nvSpPr>
        <p:spPr>
          <a:xfrm>
            <a:off x="3011067" y="184665"/>
            <a:ext cx="5203930" cy="1077218"/>
          </a:xfrm>
          <a:prstGeom prst="rect">
            <a:avLst/>
          </a:prstGeom>
          <a:noFill/>
        </p:spPr>
        <p:txBody>
          <a:bodyPr wrap="square">
            <a:spAutoFit/>
          </a:bodyPr>
          <a:lstStyle/>
          <a:p>
            <a:pPr algn="ctr"/>
            <a:r>
              <a:rPr lang="es-ES" sz="3200" b="1" dirty="0">
                <a:solidFill>
                  <a:srgbClr val="FFCCFF"/>
                </a:solidFill>
              </a:rPr>
              <a:t>Tiempo de transformación para el adulto</a:t>
            </a:r>
          </a:p>
        </p:txBody>
      </p:sp>
      <p:sp>
        <p:nvSpPr>
          <p:cNvPr id="8" name="CuadroTexto 7">
            <a:extLst>
              <a:ext uri="{FF2B5EF4-FFF2-40B4-BE49-F238E27FC236}">
                <a16:creationId xmlns:a16="http://schemas.microsoft.com/office/drawing/2014/main" id="{C04481D1-CAF0-028B-109D-94E4476CD9DD}"/>
              </a:ext>
            </a:extLst>
          </p:cNvPr>
          <p:cNvSpPr txBox="1"/>
          <p:nvPr/>
        </p:nvSpPr>
        <p:spPr>
          <a:xfrm>
            <a:off x="596282" y="848736"/>
            <a:ext cx="9773794" cy="5539978"/>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endParaRPr lang="es-ES" b="1" dirty="0"/>
          </a:p>
          <a:p>
            <a:pPr algn="ctr"/>
            <a:r>
              <a:rPr lang="es-ES" sz="2400" dirty="0"/>
              <a:t>La familia se mueve, se flexibiliza, se redefine. El crecimiento del adolescente invita, inevitablemente, a crecer con ellos.</a:t>
            </a:r>
          </a:p>
          <a:p>
            <a:pPr algn="ctr"/>
            <a:endParaRPr lang="es-ES" sz="2400" b="1" dirty="0"/>
          </a:p>
          <a:p>
            <a:pPr algn="ctr"/>
            <a:r>
              <a:rPr lang="es-ES" sz="2400" b="1" dirty="0"/>
              <a:t>Obliga a revisar el rol del adulto:</a:t>
            </a:r>
            <a:endParaRPr lang="es-ES" sz="2400" dirty="0"/>
          </a:p>
          <a:p>
            <a:pPr algn="ctr"/>
            <a:r>
              <a:rPr lang="es-ES" sz="2400" dirty="0"/>
              <a:t>Durante la infancia: cuidar, guiar, proteger, decidir. En la adolescencia, esas funciones se ponen en cuestión.</a:t>
            </a:r>
            <a:br>
              <a:rPr lang="es-ES" sz="2400" dirty="0"/>
            </a:br>
            <a:r>
              <a:rPr lang="es-ES" sz="2400" dirty="0"/>
              <a:t>¿“Porque lo digo yo”?</a:t>
            </a:r>
          </a:p>
          <a:p>
            <a:pPr algn="ctr"/>
            <a:r>
              <a:rPr lang="es-ES" sz="2400" dirty="0"/>
              <a:t>Esto invita a preguntarse:</a:t>
            </a:r>
          </a:p>
          <a:p>
            <a:pPr lvl="0" algn="ctr"/>
            <a:r>
              <a:rPr lang="es-ES" sz="2400" dirty="0"/>
              <a:t>¿Cómo quiero ejercer ahora mi autoridad?</a:t>
            </a:r>
          </a:p>
          <a:p>
            <a:pPr lvl="0" algn="ctr"/>
            <a:r>
              <a:rPr lang="es-ES" sz="2400" dirty="0"/>
              <a:t>¿Qué relación quiero construir con mi hijo/a adolescente?</a:t>
            </a:r>
          </a:p>
          <a:p>
            <a:pPr lvl="0" algn="ctr"/>
            <a:r>
              <a:rPr lang="es-ES" sz="2400" dirty="0"/>
              <a:t>¿Qué puedo actualizar de mi manera de comunicarme?</a:t>
            </a:r>
          </a:p>
          <a:p>
            <a:br>
              <a:rPr lang="es-ES" dirty="0"/>
            </a:br>
            <a:endParaRPr lang="es-ES" dirty="0"/>
          </a:p>
        </p:txBody>
      </p:sp>
      <p:sp>
        <p:nvSpPr>
          <p:cNvPr id="4" name="Marcador de contenido 2">
            <a:extLst>
              <a:ext uri="{FF2B5EF4-FFF2-40B4-BE49-F238E27FC236}">
                <a16:creationId xmlns:a16="http://schemas.microsoft.com/office/drawing/2014/main" id="{782DBA7C-2002-7F36-3165-C9EC57C196C8}"/>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7987C1E7-BD4A-BE79-92E6-B98A65961062}"/>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2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40196-40CD-4CC5-AF40-DBDF0F317343}"/>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36A7576A-A517-4B5B-AB54-B2EC560932D0}"/>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96645F36-5E48-4495-A333-83E582D03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F5AFD37B-1D1F-4DD1-92F6-BA0A1EDDD625}"/>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8" name="CuadroTexto 7">
            <a:extLst>
              <a:ext uri="{FF2B5EF4-FFF2-40B4-BE49-F238E27FC236}">
                <a16:creationId xmlns:a16="http://schemas.microsoft.com/office/drawing/2014/main" id="{C17C9314-10F7-4A6E-8966-10A3E91F1A4B}"/>
              </a:ext>
            </a:extLst>
          </p:cNvPr>
          <p:cNvSpPr txBox="1"/>
          <p:nvPr/>
        </p:nvSpPr>
        <p:spPr>
          <a:xfrm>
            <a:off x="992656" y="2411650"/>
            <a:ext cx="8431899" cy="3693319"/>
          </a:xfrm>
          <a:prstGeom prst="rect">
            <a:avLst/>
          </a:prstGeom>
          <a:noFill/>
        </p:spPr>
        <p:txBody>
          <a:bodyPr wrap="square">
            <a:spAutoFit/>
          </a:bodyPr>
          <a:lstStyle/>
          <a:p>
            <a:pPr algn="ctr"/>
            <a:endParaRPr lang="es-ES" sz="2400" dirty="0"/>
          </a:p>
          <a:p>
            <a:endParaRPr lang="es-ES" sz="2400" dirty="0"/>
          </a:p>
          <a:p>
            <a:pPr algn="ctr"/>
            <a:r>
              <a:rPr lang="es-ES" sz="2400" dirty="0"/>
              <a:t>¿Quién quiere que su </a:t>
            </a:r>
            <a:r>
              <a:rPr lang="es-ES" sz="2400" dirty="0" err="1"/>
              <a:t>hij</a:t>
            </a:r>
            <a:r>
              <a:rPr lang="es-ES" sz="2400" dirty="0"/>
              <a:t>@ sea autónomo a lo largo de su vida?</a:t>
            </a:r>
          </a:p>
          <a:p>
            <a:pPr algn="ctr"/>
            <a:r>
              <a:rPr lang="es-ES" sz="2400" dirty="0"/>
              <a:t>¿Quién quiere que su </a:t>
            </a:r>
            <a:r>
              <a:rPr lang="es-ES" sz="2400" dirty="0" err="1"/>
              <a:t>hij</a:t>
            </a:r>
            <a:r>
              <a:rPr lang="es-ES" sz="2400" dirty="0"/>
              <a:t>@ tome buenas decisiones?</a:t>
            </a:r>
          </a:p>
          <a:p>
            <a:pPr algn="ctr"/>
            <a:r>
              <a:rPr lang="es-ES" sz="2400" dirty="0"/>
              <a:t>¿Quién quiere que goce de buena salud física y emocional?</a:t>
            </a:r>
          </a:p>
          <a:p>
            <a:pPr algn="ctr"/>
            <a:r>
              <a:rPr lang="es-ES" sz="2400" dirty="0"/>
              <a:t>Cambio de mirada… </a:t>
            </a:r>
          </a:p>
          <a:p>
            <a:pPr algn="ctr"/>
            <a:r>
              <a:rPr lang="es-ES" sz="2400" dirty="0"/>
              <a:t>Etapa crucial e imprescindible para que el niño se transforme en un joven y goce de buena salud física y emocional. </a:t>
            </a:r>
          </a:p>
          <a:p>
            <a:endParaRPr lang="es-ES" sz="2400" dirty="0"/>
          </a:p>
          <a:p>
            <a:endParaRPr lang="es-ES" dirty="0"/>
          </a:p>
        </p:txBody>
      </p:sp>
      <p:pic>
        <p:nvPicPr>
          <p:cNvPr id="10" name="Imagen 9">
            <a:extLst>
              <a:ext uri="{FF2B5EF4-FFF2-40B4-BE49-F238E27FC236}">
                <a16:creationId xmlns:a16="http://schemas.microsoft.com/office/drawing/2014/main" id="{66FB07AD-B8AC-FBD7-235F-3C09F5611B3C}"/>
              </a:ext>
            </a:extLst>
          </p:cNvPr>
          <p:cNvPicPr>
            <a:picLocks noChangeAspect="1"/>
          </p:cNvPicPr>
          <p:nvPr/>
        </p:nvPicPr>
        <p:blipFill>
          <a:blip r:embed="rId4"/>
          <a:stretch>
            <a:fillRect/>
          </a:stretch>
        </p:blipFill>
        <p:spPr>
          <a:xfrm>
            <a:off x="4149613" y="1580846"/>
            <a:ext cx="2282361" cy="1521575"/>
          </a:xfrm>
          <a:prstGeom prst="rect">
            <a:avLst/>
          </a:prstGeom>
        </p:spPr>
      </p:pic>
      <p:sp>
        <p:nvSpPr>
          <p:cNvPr id="11" name="CuadroTexto 10">
            <a:extLst>
              <a:ext uri="{FF2B5EF4-FFF2-40B4-BE49-F238E27FC236}">
                <a16:creationId xmlns:a16="http://schemas.microsoft.com/office/drawing/2014/main" id="{3137ECA5-A6E9-6970-8CF4-E75BB2835148}"/>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Adolescencia…</a:t>
            </a:r>
          </a:p>
        </p:txBody>
      </p:sp>
    </p:spTree>
    <p:extLst>
      <p:ext uri="{BB962C8B-B14F-4D97-AF65-F5344CB8AC3E}">
        <p14:creationId xmlns:p14="http://schemas.microsoft.com/office/powerpoint/2010/main" val="36062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D747-315B-8643-D7D5-5B42F53419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565107-5F41-40C3-028F-1994EC09E6E4}"/>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4DA2C038-5806-62F3-9D47-354D4A11DCBA}"/>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281A886E-D223-C0C3-5E3B-8ABB48FB5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A5E639DD-1D44-2F37-7B1D-F6C151BC800B}"/>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C21508A1-09B1-5691-8621-5096D65972D9}"/>
              </a:ext>
            </a:extLst>
          </p:cNvPr>
          <p:cNvSpPr txBox="1"/>
          <p:nvPr/>
        </p:nvSpPr>
        <p:spPr>
          <a:xfrm>
            <a:off x="3011067" y="184665"/>
            <a:ext cx="5203930" cy="1077218"/>
          </a:xfrm>
          <a:prstGeom prst="rect">
            <a:avLst/>
          </a:prstGeom>
          <a:noFill/>
        </p:spPr>
        <p:txBody>
          <a:bodyPr wrap="square">
            <a:spAutoFit/>
          </a:bodyPr>
          <a:lstStyle/>
          <a:p>
            <a:pPr algn="ctr"/>
            <a:r>
              <a:rPr lang="es-ES" sz="3200" b="1">
                <a:solidFill>
                  <a:srgbClr val="FFCCFF"/>
                </a:solidFill>
              </a:rPr>
              <a:t>Tiempo de transformación para el adulto</a:t>
            </a:r>
            <a:endParaRPr lang="es-ES" sz="3200" b="1" dirty="0">
              <a:solidFill>
                <a:srgbClr val="FFCCFF"/>
              </a:solidFill>
            </a:endParaRPr>
          </a:p>
        </p:txBody>
      </p:sp>
      <p:sp>
        <p:nvSpPr>
          <p:cNvPr id="8" name="CuadroTexto 7">
            <a:extLst>
              <a:ext uri="{FF2B5EF4-FFF2-40B4-BE49-F238E27FC236}">
                <a16:creationId xmlns:a16="http://schemas.microsoft.com/office/drawing/2014/main" id="{C367D027-B00A-1EB4-1EDD-034BC832AF45}"/>
              </a:ext>
            </a:extLst>
          </p:cNvPr>
          <p:cNvSpPr txBox="1"/>
          <p:nvPr/>
        </p:nvSpPr>
        <p:spPr>
          <a:xfrm>
            <a:off x="596282" y="848736"/>
            <a:ext cx="9773794" cy="7017306"/>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endParaRPr lang="es-ES" b="1" dirty="0"/>
          </a:p>
          <a:p>
            <a:pPr algn="ctr"/>
            <a:r>
              <a:rPr lang="es-ES" sz="2400" b="1" dirty="0"/>
              <a:t>Desafía a regular emociones propias</a:t>
            </a:r>
            <a:endParaRPr lang="es-ES" sz="2400" dirty="0"/>
          </a:p>
          <a:p>
            <a:pPr algn="ctr"/>
            <a:r>
              <a:rPr lang="es-ES" sz="2400" dirty="0"/>
              <a:t>Intensidad emocional del adolescente</a:t>
            </a:r>
            <a:r>
              <a:rPr lang="es-ES" sz="2400" b="1" dirty="0"/>
              <a:t> </a:t>
            </a:r>
            <a:r>
              <a:rPr lang="es-ES" sz="2400" dirty="0"/>
              <a:t>despierta emociones en el adulto: miedos, frustración, inseguridad, sensación de pérdida de control.</a:t>
            </a:r>
          </a:p>
          <a:p>
            <a:pPr algn="ctr"/>
            <a:endParaRPr lang="es-ES" sz="2400" dirty="0"/>
          </a:p>
          <a:p>
            <a:pPr algn="ctr"/>
            <a:r>
              <a:rPr lang="es-ES" sz="2400" dirty="0"/>
              <a:t>Acompañar obliga a:</a:t>
            </a:r>
          </a:p>
          <a:p>
            <a:pPr marL="342900" lvl="0" indent="-342900" algn="ctr">
              <a:buFont typeface="Arial" panose="020B0604020202020204" pitchFamily="34" charset="0"/>
              <a:buChar char="•"/>
            </a:pPr>
            <a:r>
              <a:rPr lang="es-ES" sz="2400" dirty="0"/>
              <a:t>Aprender a tolerar la incertidumbre</a:t>
            </a:r>
          </a:p>
          <a:p>
            <a:pPr marL="342900" lvl="0" indent="-342900" algn="ctr">
              <a:buFont typeface="Arial" panose="020B0604020202020204" pitchFamily="34" charset="0"/>
              <a:buChar char="•"/>
            </a:pPr>
            <a:r>
              <a:rPr lang="es-ES" sz="2400" dirty="0"/>
              <a:t>Sostener la ambivalencia</a:t>
            </a:r>
          </a:p>
          <a:p>
            <a:pPr marL="342900" lvl="0" indent="-342900" algn="ctr">
              <a:buFont typeface="Arial" panose="020B0604020202020204" pitchFamily="34" charset="0"/>
              <a:buChar char="•"/>
            </a:pPr>
            <a:r>
              <a:rPr lang="es-ES" sz="2400" dirty="0"/>
              <a:t>Manejar la preocupación sin invadir</a:t>
            </a:r>
          </a:p>
          <a:p>
            <a:pPr marL="342900" lvl="0" indent="-342900" algn="ctr">
              <a:buFont typeface="Arial" panose="020B0604020202020204" pitchFamily="34" charset="0"/>
              <a:buChar char="•"/>
            </a:pPr>
            <a:r>
              <a:rPr lang="es-ES" sz="2400" dirty="0"/>
              <a:t>Responder en vez de reaccionar</a:t>
            </a:r>
          </a:p>
          <a:p>
            <a:pPr marL="342900" lvl="0" indent="-342900" algn="ctr">
              <a:buFont typeface="Arial" panose="020B0604020202020204" pitchFamily="34" charset="0"/>
              <a:buChar char="•"/>
            </a:pPr>
            <a:r>
              <a:rPr lang="es-ES" sz="2400" dirty="0"/>
              <a:t>Respetar tiempos y espacio</a:t>
            </a:r>
          </a:p>
          <a:p>
            <a:br>
              <a:rPr lang="es-ES" dirty="0"/>
            </a:br>
            <a:endParaRPr lang="es-ES" dirty="0"/>
          </a:p>
          <a:p>
            <a:endParaRPr lang="es-ES" sz="2400" b="1" dirty="0"/>
          </a:p>
          <a:p>
            <a:endParaRPr lang="es-ES" sz="2400" b="1" dirty="0"/>
          </a:p>
          <a:p>
            <a:endParaRPr lang="es-ES" dirty="0"/>
          </a:p>
          <a:p>
            <a:endParaRPr lang="es-ES" dirty="0"/>
          </a:p>
          <a:p>
            <a:endParaRPr lang="es-ES" dirty="0"/>
          </a:p>
          <a:p>
            <a:endParaRPr lang="es-ES" dirty="0"/>
          </a:p>
        </p:txBody>
      </p:sp>
      <p:sp>
        <p:nvSpPr>
          <p:cNvPr id="4" name="Marcador de contenido 2">
            <a:extLst>
              <a:ext uri="{FF2B5EF4-FFF2-40B4-BE49-F238E27FC236}">
                <a16:creationId xmlns:a16="http://schemas.microsoft.com/office/drawing/2014/main" id="{9951F1DA-5239-F6D6-F29F-9010EAB8F737}"/>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2B8907C6-0C6F-C5B1-32B4-FF93F2396849}"/>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85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DB0CF-148F-B64D-B6DC-377657544A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BF16E9-F3BD-8FB2-027A-0DE10AFEF0B4}"/>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9AE981BB-3C2C-36AF-B96C-6D438C118D21}"/>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97EA1552-BC59-6CEB-4CA9-EDC4DBC54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A1073548-8A68-E56E-785E-03CDB56110D7}"/>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8A431AE6-28E2-F139-6DA4-8B54FAD1AA29}"/>
              </a:ext>
            </a:extLst>
          </p:cNvPr>
          <p:cNvSpPr txBox="1"/>
          <p:nvPr/>
        </p:nvSpPr>
        <p:spPr>
          <a:xfrm>
            <a:off x="3011067" y="184665"/>
            <a:ext cx="5203930" cy="1077218"/>
          </a:xfrm>
          <a:prstGeom prst="rect">
            <a:avLst/>
          </a:prstGeom>
          <a:noFill/>
        </p:spPr>
        <p:txBody>
          <a:bodyPr wrap="square">
            <a:spAutoFit/>
          </a:bodyPr>
          <a:lstStyle/>
          <a:p>
            <a:pPr algn="ctr"/>
            <a:r>
              <a:rPr lang="es-ES" sz="3200" b="1">
                <a:solidFill>
                  <a:srgbClr val="FFCCFF"/>
                </a:solidFill>
              </a:rPr>
              <a:t>Tiempo de transformación para el adulto</a:t>
            </a:r>
            <a:endParaRPr lang="es-ES" sz="3200" b="1" dirty="0">
              <a:solidFill>
                <a:srgbClr val="FFCCFF"/>
              </a:solidFill>
            </a:endParaRPr>
          </a:p>
        </p:txBody>
      </p:sp>
      <p:sp>
        <p:nvSpPr>
          <p:cNvPr id="8" name="CuadroTexto 7">
            <a:extLst>
              <a:ext uri="{FF2B5EF4-FFF2-40B4-BE49-F238E27FC236}">
                <a16:creationId xmlns:a16="http://schemas.microsoft.com/office/drawing/2014/main" id="{1925BC1E-DDB9-BEE4-1F31-1983E8120E60}"/>
              </a:ext>
            </a:extLst>
          </p:cNvPr>
          <p:cNvSpPr txBox="1"/>
          <p:nvPr/>
        </p:nvSpPr>
        <p:spPr>
          <a:xfrm>
            <a:off x="596282" y="848736"/>
            <a:ext cx="9773794" cy="6555641"/>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pPr algn="ctr"/>
            <a:endParaRPr lang="es-ES" sz="2400" b="1" dirty="0"/>
          </a:p>
          <a:p>
            <a:pPr algn="ctr"/>
            <a:r>
              <a:rPr lang="es-ES" sz="2400" b="1" dirty="0"/>
              <a:t>Invita a mirarse por dentro</a:t>
            </a:r>
            <a:endParaRPr lang="es-ES" sz="2400" dirty="0"/>
          </a:p>
          <a:p>
            <a:pPr algn="ctr"/>
            <a:r>
              <a:rPr lang="es-ES" sz="2400" dirty="0"/>
              <a:t>Sus preguntas, inquietudes, conflictos…</a:t>
            </a:r>
            <a:br>
              <a:rPr lang="es-ES" sz="2400" dirty="0"/>
            </a:br>
            <a:r>
              <a:rPr lang="es-ES" sz="2400" dirty="0"/>
              <a:t>“Abren heridas”  del adulto del pasado.</a:t>
            </a:r>
          </a:p>
          <a:p>
            <a:pPr algn="ctr"/>
            <a:r>
              <a:rPr lang="es-ES" sz="2400" dirty="0"/>
              <a:t>Si bien puede ser incómodo, también es una oportunidad de autoconocimiento muy valiosa.</a:t>
            </a:r>
          </a:p>
          <a:p>
            <a:pPr algn="ctr"/>
            <a:endParaRPr lang="es-ES" sz="2400" b="1" dirty="0"/>
          </a:p>
          <a:p>
            <a:pPr algn="ctr"/>
            <a:r>
              <a:rPr lang="es-ES" sz="2400" b="1" dirty="0"/>
              <a:t>Demanda</a:t>
            </a:r>
            <a:r>
              <a:rPr lang="es-ES" sz="2400" dirty="0"/>
              <a:t> </a:t>
            </a:r>
            <a:r>
              <a:rPr lang="es-ES" sz="2400" b="1" dirty="0"/>
              <a:t>practicar la flexibilidad</a:t>
            </a:r>
            <a:endParaRPr lang="es-ES" sz="2400" dirty="0"/>
          </a:p>
          <a:p>
            <a:pPr algn="ctr"/>
            <a:r>
              <a:rPr lang="es-ES" sz="2400" dirty="0"/>
              <a:t>Cambiar estrategias, escuchar más, negociar, elegir batallas, soltar algunas cosas para sostener otras.</a:t>
            </a:r>
            <a:br>
              <a:rPr lang="es-ES" sz="2400" dirty="0"/>
            </a:br>
            <a:r>
              <a:rPr lang="es-ES" sz="2400" dirty="0"/>
              <a:t>La flexibilidad herramienta clave para la convivencia en general.</a:t>
            </a:r>
          </a:p>
          <a:p>
            <a:pPr algn="ctr"/>
            <a:endParaRPr lang="es-ES" sz="2400" b="1" dirty="0"/>
          </a:p>
          <a:p>
            <a:endParaRPr lang="es-ES" sz="2400" b="1" dirty="0"/>
          </a:p>
          <a:p>
            <a:endParaRPr lang="es-ES" dirty="0"/>
          </a:p>
          <a:p>
            <a:endParaRPr lang="es-ES" dirty="0"/>
          </a:p>
          <a:p>
            <a:endParaRPr lang="es-ES" dirty="0"/>
          </a:p>
          <a:p>
            <a:endParaRPr lang="es-ES" dirty="0"/>
          </a:p>
        </p:txBody>
      </p:sp>
      <p:sp>
        <p:nvSpPr>
          <p:cNvPr id="4" name="Marcador de contenido 2">
            <a:extLst>
              <a:ext uri="{FF2B5EF4-FFF2-40B4-BE49-F238E27FC236}">
                <a16:creationId xmlns:a16="http://schemas.microsoft.com/office/drawing/2014/main" id="{138D892C-164B-77BC-6499-E26DEB94301B}"/>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694C1682-F6A3-E045-E785-9F2D938793B5}"/>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37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2F08-792D-AD17-C07C-9B7B7CBA2DD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7C39544-3439-85B7-08EB-8ED52CC6A3B0}"/>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97A4EF02-9242-7E93-6F1E-4B01F8E39F38}"/>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A7461806-E1FE-C87E-4550-A01BBA9E1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0380"/>
          </a:xfrm>
          <a:prstGeom prst="rect">
            <a:avLst/>
          </a:prstGeom>
        </p:spPr>
      </p:pic>
      <p:sp>
        <p:nvSpPr>
          <p:cNvPr id="6" name="CuadroTexto 5">
            <a:extLst>
              <a:ext uri="{FF2B5EF4-FFF2-40B4-BE49-F238E27FC236}">
                <a16:creationId xmlns:a16="http://schemas.microsoft.com/office/drawing/2014/main" id="{E9F71B90-9FCD-ABB9-605E-58CB5EE64CD6}"/>
              </a:ext>
            </a:extLst>
          </p:cNvPr>
          <p:cNvSpPr txBox="1"/>
          <p:nvPr/>
        </p:nvSpPr>
        <p:spPr>
          <a:xfrm>
            <a:off x="3420073" y="2391557"/>
            <a:ext cx="4873034" cy="369332"/>
          </a:xfrm>
          <a:prstGeom prst="rect">
            <a:avLst/>
          </a:prstGeom>
          <a:noFill/>
        </p:spPr>
        <p:txBody>
          <a:bodyPr wrap="square">
            <a:spAutoFit/>
          </a:bodyPr>
          <a:lstStyle/>
          <a:p>
            <a:r>
              <a:rPr lang="es-ES" dirty="0"/>
              <a:t> </a:t>
            </a:r>
          </a:p>
        </p:txBody>
      </p:sp>
      <p:sp>
        <p:nvSpPr>
          <p:cNvPr id="8" name="CuadroTexto 7">
            <a:extLst>
              <a:ext uri="{FF2B5EF4-FFF2-40B4-BE49-F238E27FC236}">
                <a16:creationId xmlns:a16="http://schemas.microsoft.com/office/drawing/2014/main" id="{62E55ABD-CA10-6EDB-13AF-1D89B893EC6A}"/>
              </a:ext>
            </a:extLst>
          </p:cNvPr>
          <p:cNvSpPr txBox="1"/>
          <p:nvPr/>
        </p:nvSpPr>
        <p:spPr>
          <a:xfrm>
            <a:off x="596282" y="848736"/>
            <a:ext cx="9773794" cy="5539978"/>
          </a:xfrm>
          <a:prstGeom prst="rect">
            <a:avLst/>
          </a:prstGeom>
          <a:noFill/>
        </p:spPr>
        <p:txBody>
          <a:bodyPr wrap="square">
            <a:spAutoFit/>
          </a:bodyPr>
          <a:lstStyle/>
          <a:p>
            <a:pPr algn="ctr"/>
            <a:endParaRPr lang="es-ES" dirty="0">
              <a:solidFill>
                <a:schemeClr val="accent6">
                  <a:lumMod val="75000"/>
                </a:schemeClr>
              </a:solidFill>
            </a:endParaRPr>
          </a:p>
          <a:p>
            <a:r>
              <a:rPr lang="es-ES" b="1" dirty="0"/>
              <a:t> </a:t>
            </a:r>
            <a:endParaRPr lang="es-ES" dirty="0"/>
          </a:p>
          <a:p>
            <a:pPr algn="ctr"/>
            <a:endParaRPr lang="es-ES" sz="2400" b="1" dirty="0"/>
          </a:p>
          <a:p>
            <a:endParaRPr lang="es-ES" sz="2400" b="1" dirty="0"/>
          </a:p>
          <a:p>
            <a:pPr algn="ctr"/>
            <a:r>
              <a:rPr lang="es-ES" dirty="0"/>
              <a:t>“</a:t>
            </a:r>
            <a:r>
              <a:rPr lang="es-ES" sz="3600" dirty="0"/>
              <a:t>La adolescencia es el tiempo en que, con </a:t>
            </a:r>
            <a:r>
              <a:rPr lang="es-ES" sz="3600" b="1" dirty="0"/>
              <a:t>curiosidad e incertidumbre</a:t>
            </a:r>
            <a:r>
              <a:rPr lang="es-ES" sz="3600" dirty="0"/>
              <a:t>, empezamos a construir el adulto que seremos, usando la </a:t>
            </a:r>
            <a:r>
              <a:rPr lang="es-ES" sz="3600" b="1" dirty="0"/>
              <a:t>infancia como cimiento</a:t>
            </a:r>
            <a:r>
              <a:rPr lang="es-ES" sz="3600" dirty="0"/>
              <a:t> y </a:t>
            </a:r>
            <a:r>
              <a:rPr lang="es-ES" sz="3600" b="1" dirty="0"/>
              <a:t>cada experiencia </a:t>
            </a:r>
            <a:r>
              <a:rPr lang="es-ES" sz="3600" dirty="0"/>
              <a:t>como ladrillo de nuestro </a:t>
            </a:r>
            <a:r>
              <a:rPr lang="es-ES" sz="3600" b="1" dirty="0"/>
              <a:t>propio yo</a:t>
            </a:r>
            <a:r>
              <a:rPr lang="es-ES" sz="3600" dirty="0"/>
              <a:t>"</a:t>
            </a:r>
          </a:p>
          <a:p>
            <a:pPr algn="ctr"/>
            <a:endParaRPr lang="es-ES" sz="3600" dirty="0"/>
          </a:p>
          <a:p>
            <a:pPr algn="ctr"/>
            <a:endParaRPr lang="es-ES" sz="3600" dirty="0"/>
          </a:p>
          <a:p>
            <a:endParaRPr lang="es-ES" dirty="0"/>
          </a:p>
        </p:txBody>
      </p:sp>
      <p:sp>
        <p:nvSpPr>
          <p:cNvPr id="4" name="Marcador de contenido 2">
            <a:extLst>
              <a:ext uri="{FF2B5EF4-FFF2-40B4-BE49-F238E27FC236}">
                <a16:creationId xmlns:a16="http://schemas.microsoft.com/office/drawing/2014/main" id="{7D05A030-6D9D-4CAC-5D02-374C20649A4F}"/>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
        <p:nvSpPr>
          <p:cNvPr id="10" name="Rectangle 2">
            <a:extLst>
              <a:ext uri="{FF2B5EF4-FFF2-40B4-BE49-F238E27FC236}">
                <a16:creationId xmlns:a16="http://schemas.microsoft.com/office/drawing/2014/main" id="{9C4FA171-7B56-E4FD-BCBE-CAE57F147578}"/>
              </a:ext>
            </a:extLst>
          </p:cNvPr>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915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40196-40CD-4CC5-AF40-DBDF0F317343}"/>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36A7576A-A517-4B5B-AB54-B2EC560932D0}"/>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96645F36-5E48-4495-A333-83E582D03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2000" cy="6850380"/>
          </a:xfrm>
          <a:prstGeom prst="rect">
            <a:avLst/>
          </a:prstGeom>
        </p:spPr>
      </p:pic>
      <p:sp>
        <p:nvSpPr>
          <p:cNvPr id="7" name="CuadroTexto 6">
            <a:extLst>
              <a:ext uri="{FF2B5EF4-FFF2-40B4-BE49-F238E27FC236}">
                <a16:creationId xmlns:a16="http://schemas.microsoft.com/office/drawing/2014/main" id="{197B80D9-A658-424B-A5F8-7F37F4878612}"/>
              </a:ext>
            </a:extLst>
          </p:cNvPr>
          <p:cNvSpPr txBox="1"/>
          <p:nvPr/>
        </p:nvSpPr>
        <p:spPr>
          <a:xfrm>
            <a:off x="3116063" y="260847"/>
            <a:ext cx="5690586" cy="769441"/>
          </a:xfrm>
          <a:prstGeom prst="rect">
            <a:avLst/>
          </a:prstGeom>
          <a:noFill/>
        </p:spPr>
        <p:txBody>
          <a:bodyPr wrap="square">
            <a:spAutoFit/>
          </a:bodyPr>
          <a:lstStyle/>
          <a:p>
            <a:r>
              <a:rPr lang="es-ES" sz="4400" b="1" dirty="0">
                <a:solidFill>
                  <a:srgbClr val="FF99FF"/>
                </a:solidFill>
              </a:rPr>
              <a:t> </a:t>
            </a:r>
            <a:endParaRPr lang="es-ES" sz="4000" b="1" dirty="0">
              <a:solidFill>
                <a:srgbClr val="FFCCFF"/>
              </a:solidFill>
            </a:endParaRPr>
          </a:p>
        </p:txBody>
      </p:sp>
      <p:sp>
        <p:nvSpPr>
          <p:cNvPr id="8" name="Marcador de contenido 3">
            <a:extLst>
              <a:ext uri="{FF2B5EF4-FFF2-40B4-BE49-F238E27FC236}">
                <a16:creationId xmlns:a16="http://schemas.microsoft.com/office/drawing/2014/main" id="{8405A2C1-170C-4BAC-BBFE-82F71347DC9A}"/>
              </a:ext>
            </a:extLst>
          </p:cNvPr>
          <p:cNvSpPr txBox="1">
            <a:spLocks/>
          </p:cNvSpPr>
          <p:nvPr/>
        </p:nvSpPr>
        <p:spPr>
          <a:xfrm>
            <a:off x="621437" y="1600200"/>
            <a:ext cx="9650027" cy="30283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9" name="Rectángulo: esquinas redondeadas 8">
            <a:extLst>
              <a:ext uri="{FF2B5EF4-FFF2-40B4-BE49-F238E27FC236}">
                <a16:creationId xmlns:a16="http://schemas.microsoft.com/office/drawing/2014/main" id="{7C332000-3C5D-4888-BA04-90CDA1877F08}"/>
              </a:ext>
            </a:extLst>
          </p:cNvPr>
          <p:cNvSpPr/>
          <p:nvPr/>
        </p:nvSpPr>
        <p:spPr>
          <a:xfrm>
            <a:off x="523783" y="1526959"/>
            <a:ext cx="9747681" cy="4438835"/>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0" b="1" dirty="0">
                <a:solidFill>
                  <a:schemeClr val="accent5">
                    <a:lumMod val="50000"/>
                  </a:schemeClr>
                </a:solidFill>
              </a:rPr>
              <a:t>¡Muchas gracias por vuestra atención!</a:t>
            </a:r>
          </a:p>
        </p:txBody>
      </p:sp>
    </p:spTree>
    <p:extLst>
      <p:ext uri="{BB962C8B-B14F-4D97-AF65-F5344CB8AC3E}">
        <p14:creationId xmlns:p14="http://schemas.microsoft.com/office/powerpoint/2010/main" val="318227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C3966-DC6B-CC2F-61F0-F4707BD243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2444D8-E65E-9284-8766-A281434542A1}"/>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096B0DE7-8F88-2B17-66DD-E0F8CC0012D1}"/>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11F854B2-143B-3093-35E4-B60D6F5A1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06"/>
            <a:ext cx="12192000" cy="6850380"/>
          </a:xfrm>
          <a:prstGeom prst="rect">
            <a:avLst/>
          </a:prstGeom>
        </p:spPr>
      </p:pic>
      <p:sp>
        <p:nvSpPr>
          <p:cNvPr id="6" name="CuadroTexto 5">
            <a:extLst>
              <a:ext uri="{FF2B5EF4-FFF2-40B4-BE49-F238E27FC236}">
                <a16:creationId xmlns:a16="http://schemas.microsoft.com/office/drawing/2014/main" id="{5B857F8E-04B9-34F8-557E-28F721603511}"/>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7C30BD30-B1FE-B8F6-70D9-26841301A110}"/>
              </a:ext>
            </a:extLst>
          </p:cNvPr>
          <p:cNvSpPr txBox="1"/>
          <p:nvPr/>
        </p:nvSpPr>
        <p:spPr>
          <a:xfrm>
            <a:off x="2371042" y="362557"/>
            <a:ext cx="6324936" cy="584775"/>
          </a:xfrm>
          <a:prstGeom prst="rect">
            <a:avLst/>
          </a:prstGeom>
          <a:noFill/>
        </p:spPr>
        <p:txBody>
          <a:bodyPr wrap="square">
            <a:spAutoFit/>
          </a:bodyPr>
          <a:lstStyle/>
          <a:p>
            <a:pPr algn="ctr"/>
            <a:r>
              <a:rPr lang="es-ES" sz="3200" b="1" dirty="0">
                <a:solidFill>
                  <a:srgbClr val="FFCCFF"/>
                </a:solidFill>
              </a:rPr>
              <a:t>Adolescencia…</a:t>
            </a:r>
          </a:p>
        </p:txBody>
      </p:sp>
      <p:sp>
        <p:nvSpPr>
          <p:cNvPr id="8" name="CuadroTexto 7">
            <a:extLst>
              <a:ext uri="{FF2B5EF4-FFF2-40B4-BE49-F238E27FC236}">
                <a16:creationId xmlns:a16="http://schemas.microsoft.com/office/drawing/2014/main" id="{B66F9CF2-9F35-B583-D172-AC02A0485789}"/>
              </a:ext>
            </a:extLst>
          </p:cNvPr>
          <p:cNvSpPr txBox="1"/>
          <p:nvPr/>
        </p:nvSpPr>
        <p:spPr>
          <a:xfrm>
            <a:off x="484316" y="581829"/>
            <a:ext cx="9781902" cy="5962530"/>
          </a:xfrm>
          <a:prstGeom prst="rect">
            <a:avLst/>
          </a:prstGeom>
          <a:noFill/>
        </p:spPr>
        <p:txBody>
          <a:bodyPr wrap="square">
            <a:spAutoFit/>
          </a:bodyPr>
          <a:lstStyle/>
          <a:p>
            <a:pPr algn="ctr"/>
            <a:endParaRPr lang="es-ES" sz="2400" dirty="0"/>
          </a:p>
          <a:p>
            <a:pPr algn="ctr">
              <a:lnSpc>
                <a:spcPct val="107000"/>
              </a:lnSpc>
              <a:spcAft>
                <a:spcPts val="800"/>
              </a:spcAft>
            </a:pPr>
            <a:endParaRPr lang="es-E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Transición</a:t>
            </a:r>
            <a:r>
              <a:rPr lang="es-ES" sz="2400" dirty="0">
                <a:latin typeface="Calibri" panose="020F0502020204030204" pitchFamily="34" charset="0"/>
                <a:ea typeface="Calibri" panose="020F0502020204030204" pitchFamily="34" charset="0"/>
                <a:cs typeface="Times New Roman" panose="02020603050405020304" pitchFamily="18" charset="0"/>
              </a:rPr>
              <a:t> de la niñez a etapa adulta. Tres hitos diferenciados ( 11-13, 14-15, 16-17). </a:t>
            </a:r>
          </a:p>
          <a:p>
            <a:pPr algn="ctr">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Inicio biológico. </a:t>
            </a:r>
            <a:r>
              <a:rPr lang="es-ES" sz="2400" dirty="0">
                <a:latin typeface="Calibri" panose="020F0502020204030204" pitchFamily="34" charset="0"/>
                <a:ea typeface="Calibri" panose="020F0502020204030204" pitchFamily="34" charset="0"/>
                <a:cs typeface="Times New Roman" panose="02020603050405020304" pitchFamily="18" charset="0"/>
              </a:rPr>
              <a:t>Programa genético inicia producción de hormonas asociadas a </a:t>
            </a:r>
            <a:r>
              <a:rPr lang="es-ES" sz="2400" b="1" dirty="0">
                <a:latin typeface="Calibri" panose="020F0502020204030204" pitchFamily="34" charset="0"/>
                <a:ea typeface="Calibri" panose="020F0502020204030204" pitchFamily="34" charset="0"/>
                <a:cs typeface="Times New Roman" panose="02020603050405020304" pitchFamily="18" charset="0"/>
              </a:rPr>
              <a:t>cambios puberales </a:t>
            </a:r>
            <a:r>
              <a:rPr lang="es-ES" sz="2400" dirty="0">
                <a:latin typeface="Calibri" panose="020F0502020204030204" pitchFamily="34" charset="0"/>
                <a:ea typeface="Calibri" panose="020F0502020204030204" pitchFamily="34" charset="0"/>
                <a:cs typeface="Times New Roman" panose="02020603050405020304" pitchFamily="18" charset="0"/>
              </a:rPr>
              <a:t>(aparato reproductor y caracteres sexuales 2º) </a:t>
            </a:r>
          </a:p>
          <a:p>
            <a:pPr algn="ctr">
              <a:lnSpc>
                <a:spcPct val="107000"/>
              </a:lnSpc>
              <a:spcAft>
                <a:spcPts val="800"/>
              </a:spcAft>
            </a:pPr>
            <a:r>
              <a:rPr lang="es-ES" sz="2400" b="1" dirty="0">
                <a:latin typeface="Calibri" panose="020F0502020204030204" pitchFamily="34" charset="0"/>
                <a:ea typeface="Calibri" panose="020F0502020204030204" pitchFamily="34" charset="0"/>
                <a:cs typeface="Times New Roman" panose="02020603050405020304" pitchFamily="18" charset="0"/>
              </a:rPr>
              <a:t>Adolescencia</a:t>
            </a:r>
            <a:r>
              <a:rPr lang="es-ES" sz="2400" dirty="0">
                <a:latin typeface="Calibri" panose="020F0502020204030204" pitchFamily="34" charset="0"/>
                <a:ea typeface="Calibri" panose="020F0502020204030204" pitchFamily="34" charset="0"/>
                <a:cs typeface="Times New Roman" panose="02020603050405020304" pitchFamily="18" charset="0"/>
              </a:rPr>
              <a:t>: cambios conductuales asociados a la pubertad. </a:t>
            </a:r>
          </a:p>
          <a:p>
            <a:pPr algn="ctr">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Inicio de la pubertad un año antes (energía metabólica). La adolescencia comienza con un cerebro más inmaduro </a:t>
            </a:r>
          </a:p>
          <a:p>
            <a:pPr algn="r">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Ojo disincronías: cerebro lo interpreta como una amenaza, estrés. </a:t>
            </a:r>
          </a:p>
          <a:p>
            <a:pPr algn="ctr">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El adolescente NO es un niño y NO es un adulto. </a:t>
            </a:r>
          </a:p>
          <a:p>
            <a:endParaRPr lang="es-ES" dirty="0"/>
          </a:p>
          <a:p>
            <a:endParaRPr lang="es-ES" dirty="0"/>
          </a:p>
          <a:p>
            <a:endParaRPr lang="es-ES" dirty="0"/>
          </a:p>
        </p:txBody>
      </p:sp>
    </p:spTree>
    <p:extLst>
      <p:ext uri="{BB962C8B-B14F-4D97-AF65-F5344CB8AC3E}">
        <p14:creationId xmlns:p14="http://schemas.microsoft.com/office/powerpoint/2010/main" val="16384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5DF90-5257-3848-B9C1-C3085367B03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2AC273-760B-9029-7A7F-BA77F2D3A248}"/>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8E630310-49C7-F7BC-CAF3-58C027E1519E}"/>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8AA037EC-3C24-B012-F85C-F870C531D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9458F071-7204-663B-681B-C1EE83E6939F}"/>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A21DA1F4-7E96-702D-7882-2C068ED2534B}"/>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Cerebro adolescente</a:t>
            </a:r>
          </a:p>
        </p:txBody>
      </p:sp>
      <p:sp>
        <p:nvSpPr>
          <p:cNvPr id="8" name="CuadroTexto 7">
            <a:extLst>
              <a:ext uri="{FF2B5EF4-FFF2-40B4-BE49-F238E27FC236}">
                <a16:creationId xmlns:a16="http://schemas.microsoft.com/office/drawing/2014/main" id="{44D31B05-4E52-EF21-CAFA-B96153C4732F}"/>
              </a:ext>
            </a:extLst>
          </p:cNvPr>
          <p:cNvSpPr txBox="1"/>
          <p:nvPr/>
        </p:nvSpPr>
        <p:spPr>
          <a:xfrm>
            <a:off x="345566" y="1534487"/>
            <a:ext cx="9898601" cy="4431983"/>
          </a:xfrm>
          <a:prstGeom prst="rect">
            <a:avLst/>
          </a:prstGeom>
          <a:noFill/>
        </p:spPr>
        <p:txBody>
          <a:bodyPr wrap="square">
            <a:spAutoFit/>
          </a:bodyPr>
          <a:lstStyle/>
          <a:p>
            <a:pPr lvl="0" algn="ctr"/>
            <a:endParaRPr lang="es-ES" sz="2400" dirty="0"/>
          </a:p>
          <a:p>
            <a:pPr lvl="0" algn="ctr"/>
            <a:r>
              <a:rPr lang="es-ES" sz="2400" b="1" dirty="0"/>
              <a:t>Amígdala: </a:t>
            </a:r>
            <a:r>
              <a:rPr lang="es-ES" sz="2400" dirty="0"/>
              <a:t>genera emociones. Hiperreactiva (más rapidez y más intensidad). Altibajos emocionales esperados, debemos permitirlos. </a:t>
            </a:r>
          </a:p>
          <a:p>
            <a:pPr lvl="0" algn="ctr"/>
            <a:r>
              <a:rPr lang="es-ES" sz="2400" dirty="0"/>
              <a:t>Función de las emociones: reacciones automáticas, permiten responder rápido a situaciones urgentes. No reflexión (requiere de mayor control). 1º se evita una amenaza, luego se razona. </a:t>
            </a:r>
          </a:p>
          <a:p>
            <a:pPr lvl="0" algn="ctr"/>
            <a:endParaRPr lang="es-ES" sz="2400" dirty="0"/>
          </a:p>
          <a:p>
            <a:pPr lvl="0" algn="ctr"/>
            <a:r>
              <a:rPr lang="es-ES" sz="2400" dirty="0"/>
              <a:t>Adolescentes en constante amenaza (situaciones de adulto sin experiencias). No tienen muy claro que puede ser una amenaza o una oportunidad.  </a:t>
            </a:r>
          </a:p>
          <a:p>
            <a:pPr lvl="0" algn="ctr"/>
            <a:r>
              <a:rPr lang="es-ES" sz="2400" dirty="0"/>
              <a:t>Hiperreactividad emocional (impulsividad)</a:t>
            </a:r>
            <a:r>
              <a:rPr lang="es-ES" sz="2400" dirty="0">
                <a:sym typeface="Wingdings" panose="05000000000000000000" pitchFamily="2" charset="2"/>
              </a:rPr>
              <a:t> </a:t>
            </a:r>
            <a:r>
              <a:rPr lang="es-ES" sz="2400" dirty="0"/>
              <a:t>mecanismo de autoprotección.  </a:t>
            </a:r>
          </a:p>
          <a:p>
            <a:pPr lvl="0"/>
            <a:endParaRPr lang="es-ES" sz="2400" dirty="0"/>
          </a:p>
          <a:p>
            <a:endParaRPr lang="es-ES" dirty="0"/>
          </a:p>
        </p:txBody>
      </p:sp>
      <p:sp>
        <p:nvSpPr>
          <p:cNvPr id="4" name="Marcador de contenido 2">
            <a:extLst>
              <a:ext uri="{FF2B5EF4-FFF2-40B4-BE49-F238E27FC236}">
                <a16:creationId xmlns:a16="http://schemas.microsoft.com/office/drawing/2014/main" id="{73C73389-B061-AD3D-D3C2-B832F5EE2DB9}"/>
              </a:ext>
            </a:extLst>
          </p:cNvPr>
          <p:cNvSpPr txBox="1">
            <a:spLocks/>
          </p:cNvSpPr>
          <p:nvPr/>
        </p:nvSpPr>
        <p:spPr>
          <a:xfrm>
            <a:off x="1459710" y="1992970"/>
            <a:ext cx="8141362" cy="430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dirty="0">
              <a:solidFill>
                <a:srgbClr val="7030A0"/>
              </a:solidFill>
            </a:endParaRPr>
          </a:p>
        </p:txBody>
      </p:sp>
    </p:spTree>
    <p:extLst>
      <p:ext uri="{BB962C8B-B14F-4D97-AF65-F5344CB8AC3E}">
        <p14:creationId xmlns:p14="http://schemas.microsoft.com/office/powerpoint/2010/main" val="1546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A90AD-F2C8-84C7-D2ED-1C887CF844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8A3FA5-3941-6DBD-21F5-17CE1F50DE58}"/>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16177960-7661-7415-4D94-F30D6AA94096}"/>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ACDFC48B-55B5-A8E9-17F4-81DECA20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F68B0C24-D170-805A-EC09-552173E1EB6F}"/>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4EBA08A9-1C1F-2943-6F74-203CA490371A}"/>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Cerebro adolescente</a:t>
            </a:r>
          </a:p>
        </p:txBody>
      </p:sp>
      <p:sp>
        <p:nvSpPr>
          <p:cNvPr id="8" name="CuadroTexto 7">
            <a:extLst>
              <a:ext uri="{FF2B5EF4-FFF2-40B4-BE49-F238E27FC236}">
                <a16:creationId xmlns:a16="http://schemas.microsoft.com/office/drawing/2014/main" id="{8DA85E45-BBDD-A925-251C-7E906429B653}"/>
              </a:ext>
            </a:extLst>
          </p:cNvPr>
          <p:cNvSpPr txBox="1"/>
          <p:nvPr/>
        </p:nvSpPr>
        <p:spPr>
          <a:xfrm>
            <a:off x="290946" y="1122363"/>
            <a:ext cx="10188746" cy="5539978"/>
          </a:xfrm>
          <a:prstGeom prst="rect">
            <a:avLst/>
          </a:prstGeom>
          <a:noFill/>
        </p:spPr>
        <p:txBody>
          <a:bodyPr wrap="square">
            <a:spAutoFit/>
          </a:bodyPr>
          <a:lstStyle/>
          <a:p>
            <a:pPr lvl="0" algn="ctr"/>
            <a:endParaRPr lang="es-ES" sz="2400" dirty="0"/>
          </a:p>
          <a:p>
            <a:pPr lvl="0" algn="ctr"/>
            <a:r>
              <a:rPr lang="es-ES" sz="2400" b="1" dirty="0"/>
              <a:t>Corteza prefrontal:  </a:t>
            </a:r>
            <a:r>
              <a:rPr lang="es-ES" sz="2400" dirty="0"/>
              <a:t>Reflexionar, planificar, decidir y gestionar las emociones. Mayores cambios en la adolescencia. Poda neuronal e incremento de nuevas conexiones. Temporalmente pierde eficiencia de funcionamiento (necesitan más tiempo para poder reflexionar, decidir…) . Comportamientos impulsivos.</a:t>
            </a:r>
          </a:p>
          <a:p>
            <a:pPr lvl="0" algn="ctr"/>
            <a:r>
              <a:rPr lang="es-ES" sz="2400" dirty="0"/>
              <a:t>Tendencia al impulso</a:t>
            </a:r>
            <a:r>
              <a:rPr lang="es-ES" sz="2400" dirty="0">
                <a:sym typeface="Wingdings" panose="05000000000000000000" pitchFamily="2" charset="2"/>
              </a:rPr>
              <a:t> romper límites. </a:t>
            </a:r>
            <a:endParaRPr lang="es-ES" sz="2400" dirty="0"/>
          </a:p>
          <a:p>
            <a:pPr lvl="0" algn="ctr"/>
            <a:r>
              <a:rPr lang="es-ES" sz="2400" b="1" dirty="0"/>
              <a:t>Estriado: </a:t>
            </a:r>
            <a:r>
              <a:rPr lang="es-ES" sz="2400" dirty="0"/>
              <a:t>Genera sensaciones recompensa. Se dan cuenta de que hay sensaciones de adulto que les activa el estriado, pero no saben cuáles son (no experiencia) prueban por ensayo-error. </a:t>
            </a:r>
          </a:p>
          <a:p>
            <a:pPr lvl="0"/>
            <a:endParaRPr lang="es-ES" sz="2400" dirty="0"/>
          </a:p>
          <a:p>
            <a:pPr lvl="0" algn="ctr"/>
            <a:r>
              <a:rPr lang="es-ES" sz="2400" dirty="0"/>
              <a:t>Importancia de romper el límite: saber si “lo otro” es satisfactorio o no. Aprendizaje por experiencia propia (diferencia con el niño). Importancia de entorno seguro. </a:t>
            </a:r>
          </a:p>
          <a:p>
            <a:pPr lvl="0"/>
            <a:endParaRPr lang="es-ES" sz="2400" dirty="0"/>
          </a:p>
          <a:p>
            <a:endParaRPr lang="es-ES" dirty="0"/>
          </a:p>
        </p:txBody>
      </p:sp>
      <p:sp>
        <p:nvSpPr>
          <p:cNvPr id="4" name="Marcador de contenido 2">
            <a:extLst>
              <a:ext uri="{FF2B5EF4-FFF2-40B4-BE49-F238E27FC236}">
                <a16:creationId xmlns:a16="http://schemas.microsoft.com/office/drawing/2014/main" id="{5AB4E885-974C-DA3D-914B-40618B647D1F}"/>
              </a:ext>
            </a:extLst>
          </p:cNvPr>
          <p:cNvSpPr txBox="1">
            <a:spLocks/>
          </p:cNvSpPr>
          <p:nvPr/>
        </p:nvSpPr>
        <p:spPr>
          <a:xfrm>
            <a:off x="1459710" y="1992970"/>
            <a:ext cx="8141362" cy="430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dirty="0">
              <a:solidFill>
                <a:srgbClr val="7030A0"/>
              </a:solidFill>
            </a:endParaRPr>
          </a:p>
        </p:txBody>
      </p:sp>
    </p:spTree>
    <p:extLst>
      <p:ext uri="{BB962C8B-B14F-4D97-AF65-F5344CB8AC3E}">
        <p14:creationId xmlns:p14="http://schemas.microsoft.com/office/powerpoint/2010/main" val="8718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CB09-7E59-3701-E069-412539D7A3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514FCF-9D27-D710-C84C-8CFE34103A43}"/>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8D30F403-BF64-62A9-AC02-EDC684DE9E97}"/>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4079B26A-4FF2-0DF2-26BA-ADB79646A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7F1378F5-3888-B717-F209-3B26631C9656}"/>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39EE9ECD-5A58-5D03-AF08-A090CB053483}"/>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Cerebro adolescente</a:t>
            </a:r>
          </a:p>
        </p:txBody>
      </p:sp>
      <p:sp>
        <p:nvSpPr>
          <p:cNvPr id="8" name="CuadroTexto 7">
            <a:extLst>
              <a:ext uri="{FF2B5EF4-FFF2-40B4-BE49-F238E27FC236}">
                <a16:creationId xmlns:a16="http://schemas.microsoft.com/office/drawing/2014/main" id="{FFED6513-3D23-4AF5-5E53-C7BFFF0B2969}"/>
              </a:ext>
            </a:extLst>
          </p:cNvPr>
          <p:cNvSpPr txBox="1"/>
          <p:nvPr/>
        </p:nvSpPr>
        <p:spPr>
          <a:xfrm>
            <a:off x="352077" y="1524574"/>
            <a:ext cx="9924037" cy="4516998"/>
          </a:xfrm>
          <a:prstGeom prst="rect">
            <a:avLst/>
          </a:prstGeom>
          <a:noFill/>
        </p:spPr>
        <p:txBody>
          <a:bodyPr wrap="square">
            <a:spAutoFit/>
          </a:bodyPr>
          <a:lstStyle/>
          <a:p>
            <a:pPr algn="ctr"/>
            <a:r>
              <a:rPr lang="es-ES" sz="2400" dirty="0"/>
              <a:t> Estas tres zonas explican comportamiento típico adolescente. Combinado con los estados emocionales pueden generar diferentes tipos de personalidad:</a:t>
            </a:r>
          </a:p>
          <a:p>
            <a:pPr algn="ctr"/>
            <a:r>
              <a:rPr lang="es-ES" sz="2400" dirty="0"/>
              <a:t> </a:t>
            </a:r>
          </a:p>
          <a:p>
            <a:pPr marL="342900" lvl="0" indent="-342900" algn="ctr">
              <a:buFont typeface="Arial" panose="020B0604020202020204" pitchFamily="34" charset="0"/>
              <a:buChar char="•"/>
            </a:pPr>
            <a:r>
              <a:rPr lang="es-ES" sz="2400" dirty="0"/>
              <a:t>Personas temerosas, poco transformadoras, poco proactivas: los aprendizajes probablemente se han hecho con miedo.</a:t>
            </a:r>
          </a:p>
          <a:p>
            <a:pPr marL="342900" lvl="0" indent="-342900" algn="ctr">
              <a:buFont typeface="Arial" panose="020B0604020202020204" pitchFamily="34" charset="0"/>
              <a:buChar char="•"/>
            </a:pPr>
            <a:r>
              <a:rPr lang="es-ES" sz="2400" dirty="0"/>
              <a:t>Personas curiosas, proactivas, con ganas de aprender: se les ha permitido probar y fallar. </a:t>
            </a:r>
          </a:p>
          <a:p>
            <a:pPr algn="ctr"/>
            <a:r>
              <a:rPr lang="es-ES" sz="2400" dirty="0"/>
              <a:t> Si queremos educar personas reflexivas: </a:t>
            </a:r>
          </a:p>
          <a:p>
            <a:pPr algn="ctr"/>
            <a:r>
              <a:rPr lang="es-ES" sz="2400" dirty="0"/>
              <a:t>-Aprender de los errores</a:t>
            </a:r>
          </a:p>
          <a:p>
            <a:pPr algn="ctr"/>
            <a:endParaRPr lang="es-ES" sz="2400" dirty="0"/>
          </a:p>
          <a:p>
            <a:pPr algn="ctr"/>
            <a:r>
              <a:rPr lang="es-ES" sz="2400" dirty="0"/>
              <a:t>-Disminución del estrés: acompañado de emociones proactivas como alegría (confianza) y sorpresa (curiosidad)</a:t>
            </a:r>
          </a:p>
        </p:txBody>
      </p:sp>
      <p:sp>
        <p:nvSpPr>
          <p:cNvPr id="4" name="Marcador de contenido 2">
            <a:extLst>
              <a:ext uri="{FF2B5EF4-FFF2-40B4-BE49-F238E27FC236}">
                <a16:creationId xmlns:a16="http://schemas.microsoft.com/office/drawing/2014/main" id="{6A29CE3C-C6E5-D2F9-4906-E8777FCC0380}"/>
              </a:ext>
            </a:extLst>
          </p:cNvPr>
          <p:cNvSpPr txBox="1">
            <a:spLocks/>
          </p:cNvSpPr>
          <p:nvPr/>
        </p:nvSpPr>
        <p:spPr>
          <a:xfrm>
            <a:off x="1459710" y="1992970"/>
            <a:ext cx="8141362" cy="430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dirty="0">
              <a:solidFill>
                <a:srgbClr val="7030A0"/>
              </a:solidFill>
            </a:endParaRPr>
          </a:p>
        </p:txBody>
      </p:sp>
    </p:spTree>
    <p:extLst>
      <p:ext uri="{BB962C8B-B14F-4D97-AF65-F5344CB8AC3E}">
        <p14:creationId xmlns:p14="http://schemas.microsoft.com/office/powerpoint/2010/main" val="179656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A1B58-F7B6-42D5-43A9-869635CF87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B09C4C-1B14-8F49-21C7-AA5463282C5D}"/>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5DEF89D7-FB65-1878-08D6-780FE555B381}"/>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D48CE803-57CB-7ED2-79C0-D290217A8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4F4EE30C-AFF8-B409-E41E-A9E2B1E0357E}"/>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F8F114F7-8E71-DB3B-DF86-AEA21ABFEA19}"/>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Cerebro adolescente</a:t>
            </a:r>
          </a:p>
        </p:txBody>
      </p:sp>
      <p:sp>
        <p:nvSpPr>
          <p:cNvPr id="8" name="CuadroTexto 7">
            <a:extLst>
              <a:ext uri="{FF2B5EF4-FFF2-40B4-BE49-F238E27FC236}">
                <a16:creationId xmlns:a16="http://schemas.microsoft.com/office/drawing/2014/main" id="{2A3FC5FF-B240-6ED3-2D40-90B05CE6B59D}"/>
              </a:ext>
            </a:extLst>
          </p:cNvPr>
          <p:cNvSpPr txBox="1"/>
          <p:nvPr/>
        </p:nvSpPr>
        <p:spPr>
          <a:xfrm>
            <a:off x="345566" y="1534487"/>
            <a:ext cx="9898601" cy="5170646"/>
          </a:xfrm>
          <a:prstGeom prst="rect">
            <a:avLst/>
          </a:prstGeom>
          <a:noFill/>
        </p:spPr>
        <p:txBody>
          <a:bodyPr wrap="square">
            <a:spAutoFit/>
          </a:bodyPr>
          <a:lstStyle/>
          <a:p>
            <a:pPr algn="ctr"/>
            <a:endParaRPr lang="es-ES" sz="2400" dirty="0"/>
          </a:p>
          <a:p>
            <a:pPr algn="ctr"/>
            <a:r>
              <a:rPr lang="es-ES" sz="2400" b="1" dirty="0"/>
              <a:t>Estrés crónico </a:t>
            </a:r>
          </a:p>
          <a:p>
            <a:pPr algn="ctr"/>
            <a:r>
              <a:rPr lang="es-ES" sz="2400" dirty="0"/>
              <a:t>Mayor enemigo para el cerebro , especialmente en la adolescencia (niveles altos de estrés basal) </a:t>
            </a:r>
          </a:p>
          <a:p>
            <a:pPr algn="ctr"/>
            <a:endParaRPr lang="es-ES" sz="2400" dirty="0"/>
          </a:p>
          <a:p>
            <a:pPr algn="ctr"/>
            <a:r>
              <a:rPr lang="es-ES" sz="2400" dirty="0"/>
              <a:t>Afecta sobre todo a la corteza prefrontal: menor capacidad de reflexión, gestión de emociones. Vuelve a la persona más impulsiva, reduce la capacidad de aprender, irritabilidad...</a:t>
            </a:r>
          </a:p>
          <a:p>
            <a:pPr algn="ctr"/>
            <a:endParaRPr lang="es-ES" sz="2400" dirty="0"/>
          </a:p>
          <a:p>
            <a:pPr algn="ctr"/>
            <a:r>
              <a:rPr lang="es-ES" sz="2400" dirty="0"/>
              <a:t>Relación estrés-ansiedad. ¿Mecanismos para calmar la ansiedad?</a:t>
            </a:r>
          </a:p>
          <a:p>
            <a:endParaRPr lang="es-ES" b="1" dirty="0"/>
          </a:p>
          <a:p>
            <a:endParaRPr lang="es-ES" b="1" dirty="0"/>
          </a:p>
          <a:p>
            <a:r>
              <a:rPr lang="es-ES" b="1" dirty="0"/>
              <a:t>. </a:t>
            </a:r>
            <a:r>
              <a:rPr lang="es-ES" dirty="0"/>
              <a:t> </a:t>
            </a:r>
          </a:p>
          <a:p>
            <a:endParaRPr lang="es-ES" dirty="0"/>
          </a:p>
          <a:p>
            <a:endParaRPr lang="es-ES" dirty="0"/>
          </a:p>
        </p:txBody>
      </p:sp>
      <p:sp>
        <p:nvSpPr>
          <p:cNvPr id="4" name="Marcador de contenido 2">
            <a:extLst>
              <a:ext uri="{FF2B5EF4-FFF2-40B4-BE49-F238E27FC236}">
                <a16:creationId xmlns:a16="http://schemas.microsoft.com/office/drawing/2014/main" id="{F96E2D97-751C-8220-F024-EF11A3CCECBC}"/>
              </a:ext>
            </a:extLst>
          </p:cNvPr>
          <p:cNvSpPr txBox="1">
            <a:spLocks/>
          </p:cNvSpPr>
          <p:nvPr/>
        </p:nvSpPr>
        <p:spPr>
          <a:xfrm>
            <a:off x="1459710" y="1992970"/>
            <a:ext cx="8141362" cy="43038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dirty="0">
              <a:solidFill>
                <a:srgbClr val="7030A0"/>
              </a:solidFill>
            </a:endParaRPr>
          </a:p>
        </p:txBody>
      </p:sp>
    </p:spTree>
    <p:extLst>
      <p:ext uri="{BB962C8B-B14F-4D97-AF65-F5344CB8AC3E}">
        <p14:creationId xmlns:p14="http://schemas.microsoft.com/office/powerpoint/2010/main" val="19301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B5F0-0BED-97AA-4B7B-8E18B175FA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1E9EC9-1A9F-1256-BA2E-40A67C080587}"/>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BF72E482-D370-6839-854E-1D9B69FB550C}"/>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C225356B-FAFA-E6CE-9F49-5B20065FC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9FAF2E4F-39E2-CAE0-FD57-43E3505863EC}"/>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78A51D53-CC96-B654-8C76-3C6688DB14BF}"/>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Herramientas para familia</a:t>
            </a:r>
          </a:p>
        </p:txBody>
      </p:sp>
      <p:sp>
        <p:nvSpPr>
          <p:cNvPr id="8" name="CuadroTexto 7">
            <a:extLst>
              <a:ext uri="{FF2B5EF4-FFF2-40B4-BE49-F238E27FC236}">
                <a16:creationId xmlns:a16="http://schemas.microsoft.com/office/drawing/2014/main" id="{CE57F144-B669-9837-90BA-40355C39F7B2}"/>
              </a:ext>
            </a:extLst>
          </p:cNvPr>
          <p:cNvSpPr txBox="1"/>
          <p:nvPr/>
        </p:nvSpPr>
        <p:spPr>
          <a:xfrm>
            <a:off x="387659" y="1346620"/>
            <a:ext cx="9773794" cy="5724644"/>
          </a:xfrm>
          <a:prstGeom prst="rect">
            <a:avLst/>
          </a:prstGeom>
          <a:noFill/>
        </p:spPr>
        <p:txBody>
          <a:bodyPr wrap="square">
            <a:spAutoFit/>
          </a:bodyPr>
          <a:lstStyle/>
          <a:p>
            <a:pPr algn="ctr"/>
            <a:endParaRPr lang="es-ES" dirty="0">
              <a:solidFill>
                <a:schemeClr val="accent6">
                  <a:lumMod val="75000"/>
                </a:schemeClr>
              </a:solidFill>
            </a:endParaRPr>
          </a:p>
          <a:p>
            <a:pPr algn="ctr"/>
            <a:r>
              <a:rPr lang="es-ES" sz="2400" b="1" dirty="0"/>
              <a:t> Vínculo, vínculo y vínculo. </a:t>
            </a:r>
          </a:p>
          <a:p>
            <a:pPr algn="ctr"/>
            <a:endParaRPr lang="es-ES" sz="2400" b="1" dirty="0"/>
          </a:p>
          <a:p>
            <a:pPr marL="285750" indent="-285750" algn="ctr">
              <a:buFont typeface="Arial" panose="020B0604020202020204" pitchFamily="34" charset="0"/>
              <a:buChar char="•"/>
            </a:pPr>
            <a:r>
              <a:rPr lang="es-ES" sz="2400" dirty="0"/>
              <a:t>Se va construyendo durante la infancia (esencial). </a:t>
            </a:r>
          </a:p>
          <a:p>
            <a:pPr marL="285750" indent="-285750" algn="ctr">
              <a:buFont typeface="Arial" panose="020B0604020202020204" pitchFamily="34" charset="0"/>
              <a:buChar char="•"/>
            </a:pPr>
            <a:r>
              <a:rPr lang="es-ES" sz="2400" dirty="0"/>
              <a:t>Extinguir pensamientos del tipo “los adolescentes están cada vez peor”: Resultado de pensar  con nuestro cerebro de adulto. </a:t>
            </a:r>
          </a:p>
          <a:p>
            <a:pPr marL="285750" indent="-285750" algn="ctr">
              <a:buFont typeface="Arial" panose="020B0604020202020204" pitchFamily="34" charset="0"/>
              <a:buChar char="•"/>
            </a:pPr>
            <a:r>
              <a:rPr lang="es-ES" sz="2400" dirty="0"/>
              <a:t>Extinguir la creencia de que el adolescente siempre va a mentir o engañar.  En muchos casos la mentira tiene una función.  No todo son desafíos.</a:t>
            </a:r>
          </a:p>
          <a:p>
            <a:pPr marL="285750" indent="-285750" algn="ctr">
              <a:buFont typeface="Arial" panose="020B0604020202020204" pitchFamily="34" charset="0"/>
              <a:buChar char="•"/>
            </a:pPr>
            <a:r>
              <a:rPr lang="es-ES" sz="2400" dirty="0"/>
              <a:t>Entender que la pertenencia social es supervivencia, muy sensible a la aceptación o rechazo del grupo.</a:t>
            </a:r>
          </a:p>
          <a:p>
            <a:pPr marL="285750" indent="-285750" algn="ctr">
              <a:buFont typeface="Arial" panose="020B0604020202020204" pitchFamily="34" charset="0"/>
              <a:buChar char="•"/>
            </a:pPr>
            <a:endParaRPr lang="es-ES" sz="2400" dirty="0"/>
          </a:p>
          <a:p>
            <a:pPr algn="ctr"/>
            <a:endParaRPr lang="es-ES" sz="2400" dirty="0"/>
          </a:p>
          <a:p>
            <a:pPr algn="ctr"/>
            <a:r>
              <a:rPr lang="es-ES" sz="2400" dirty="0"/>
              <a:t> </a:t>
            </a:r>
          </a:p>
          <a:p>
            <a:pPr algn="ctr"/>
            <a:r>
              <a:rPr lang="es-ES" sz="2400" b="1" dirty="0"/>
              <a:t>D</a:t>
            </a:r>
            <a:r>
              <a:rPr lang="es-ES" sz="2400" dirty="0"/>
              <a:t>.</a:t>
            </a:r>
          </a:p>
          <a:p>
            <a:endParaRPr lang="es-ES" dirty="0"/>
          </a:p>
          <a:p>
            <a:endParaRPr lang="es-ES" dirty="0"/>
          </a:p>
        </p:txBody>
      </p:sp>
      <p:sp>
        <p:nvSpPr>
          <p:cNvPr id="4" name="Marcador de contenido 2">
            <a:extLst>
              <a:ext uri="{FF2B5EF4-FFF2-40B4-BE49-F238E27FC236}">
                <a16:creationId xmlns:a16="http://schemas.microsoft.com/office/drawing/2014/main" id="{D36CAC83-8083-2B8F-2D32-15675AEF7BFF}"/>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Tree>
    <p:extLst>
      <p:ext uri="{BB962C8B-B14F-4D97-AF65-F5344CB8AC3E}">
        <p14:creationId xmlns:p14="http://schemas.microsoft.com/office/powerpoint/2010/main" val="35093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A64E0-C2A2-D716-F92E-6D2CADE0EF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B593F81-3148-03EB-91C9-E3372B99BB47}"/>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60BF91CC-0ED7-9E59-A881-176194C8596A}"/>
              </a:ext>
            </a:extLst>
          </p:cNvPr>
          <p:cNvSpPr>
            <a:spLocks noGrp="1"/>
          </p:cNvSpPr>
          <p:nvPr>
            <p:ph type="subTitle" idx="1"/>
          </p:nvPr>
        </p:nvSpPr>
        <p:spPr/>
        <p:txBody>
          <a:bodyPr/>
          <a:lstStyle/>
          <a:p>
            <a:endParaRPr lang="es-ES"/>
          </a:p>
        </p:txBody>
      </p:sp>
      <p:pic>
        <p:nvPicPr>
          <p:cNvPr id="5" name="Imagen 4" descr="Texto&#10;&#10;Descripción generada automáticamente">
            <a:extLst>
              <a:ext uri="{FF2B5EF4-FFF2-40B4-BE49-F238E27FC236}">
                <a16:creationId xmlns:a16="http://schemas.microsoft.com/office/drawing/2014/main" id="{DFD9B46A-7D1A-94A5-9C4F-5C9E0F8B8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380"/>
          </a:xfrm>
          <a:prstGeom prst="rect">
            <a:avLst/>
          </a:prstGeom>
        </p:spPr>
      </p:pic>
      <p:sp>
        <p:nvSpPr>
          <p:cNvPr id="6" name="CuadroTexto 5">
            <a:extLst>
              <a:ext uri="{FF2B5EF4-FFF2-40B4-BE49-F238E27FC236}">
                <a16:creationId xmlns:a16="http://schemas.microsoft.com/office/drawing/2014/main" id="{60F6956B-026E-0D3D-E63B-7FA243F98460}"/>
              </a:ext>
            </a:extLst>
          </p:cNvPr>
          <p:cNvSpPr txBox="1"/>
          <p:nvPr/>
        </p:nvSpPr>
        <p:spPr>
          <a:xfrm>
            <a:off x="3009933" y="89151"/>
            <a:ext cx="4873034" cy="369332"/>
          </a:xfrm>
          <a:prstGeom prst="rect">
            <a:avLst/>
          </a:prstGeom>
          <a:noFill/>
        </p:spPr>
        <p:txBody>
          <a:bodyPr wrap="square">
            <a:spAutoFit/>
          </a:bodyPr>
          <a:lstStyle/>
          <a:p>
            <a:r>
              <a:rPr lang="es-ES" dirty="0"/>
              <a:t> </a:t>
            </a:r>
          </a:p>
        </p:txBody>
      </p:sp>
      <p:sp>
        <p:nvSpPr>
          <p:cNvPr id="7" name="CuadroTexto 6">
            <a:extLst>
              <a:ext uri="{FF2B5EF4-FFF2-40B4-BE49-F238E27FC236}">
                <a16:creationId xmlns:a16="http://schemas.microsoft.com/office/drawing/2014/main" id="{2BF24759-9CB8-4613-5B09-9DEBDF449CC1}"/>
              </a:ext>
            </a:extLst>
          </p:cNvPr>
          <p:cNvSpPr txBox="1"/>
          <p:nvPr/>
        </p:nvSpPr>
        <p:spPr>
          <a:xfrm>
            <a:off x="2443779" y="425498"/>
            <a:ext cx="6324936" cy="584775"/>
          </a:xfrm>
          <a:prstGeom prst="rect">
            <a:avLst/>
          </a:prstGeom>
          <a:noFill/>
        </p:spPr>
        <p:txBody>
          <a:bodyPr wrap="square">
            <a:spAutoFit/>
          </a:bodyPr>
          <a:lstStyle/>
          <a:p>
            <a:pPr algn="ctr"/>
            <a:r>
              <a:rPr lang="es-ES" sz="3200" b="1" dirty="0">
                <a:solidFill>
                  <a:srgbClr val="FFCCFF"/>
                </a:solidFill>
              </a:rPr>
              <a:t>Herramientas para familia</a:t>
            </a:r>
          </a:p>
        </p:txBody>
      </p:sp>
      <p:sp>
        <p:nvSpPr>
          <p:cNvPr id="8" name="CuadroTexto 7">
            <a:extLst>
              <a:ext uri="{FF2B5EF4-FFF2-40B4-BE49-F238E27FC236}">
                <a16:creationId xmlns:a16="http://schemas.microsoft.com/office/drawing/2014/main" id="{139E6E2C-6FD5-56A7-E714-DCD33D8D850C}"/>
              </a:ext>
            </a:extLst>
          </p:cNvPr>
          <p:cNvSpPr txBox="1"/>
          <p:nvPr/>
        </p:nvSpPr>
        <p:spPr>
          <a:xfrm>
            <a:off x="596282" y="1580846"/>
            <a:ext cx="9144000" cy="5909310"/>
          </a:xfrm>
          <a:prstGeom prst="rect">
            <a:avLst/>
          </a:prstGeom>
          <a:noFill/>
        </p:spPr>
        <p:txBody>
          <a:bodyPr wrap="square">
            <a:spAutoFit/>
          </a:bodyPr>
          <a:lstStyle/>
          <a:p>
            <a:pPr algn="ctr"/>
            <a:endParaRPr lang="es-ES" dirty="0">
              <a:solidFill>
                <a:schemeClr val="accent6">
                  <a:lumMod val="75000"/>
                </a:schemeClr>
              </a:solidFill>
            </a:endParaRPr>
          </a:p>
          <a:p>
            <a:pPr marL="285750" indent="-285750" algn="ctr">
              <a:buFont typeface="Arial" panose="020B0604020202020204" pitchFamily="34" charset="0"/>
              <a:buChar char="•"/>
            </a:pPr>
            <a:r>
              <a:rPr lang="es-ES" sz="2400" dirty="0"/>
              <a:t>Mostrar interés por sus intereses y motivaciones. Comprensivo con sus sentimientos. </a:t>
            </a:r>
          </a:p>
          <a:p>
            <a:pPr marL="285750" indent="-285750" algn="ctr">
              <a:buFont typeface="Arial" panose="020B0604020202020204" pitchFamily="34" charset="0"/>
              <a:buChar char="•"/>
            </a:pPr>
            <a:r>
              <a:rPr lang="es-ES" sz="2400" dirty="0"/>
              <a:t>Encuentros libres de correcciones. Desde la escucha ayudarles a reflexionar (a veces asumir que se van a dar un tortazo por ese ensayo- error) </a:t>
            </a:r>
          </a:p>
          <a:p>
            <a:pPr marL="285750" indent="-285750" algn="ctr">
              <a:buFont typeface="Arial" panose="020B0604020202020204" pitchFamily="34" charset="0"/>
              <a:buChar char="•"/>
            </a:pPr>
            <a:r>
              <a:rPr lang="es-ES" sz="2400" dirty="0"/>
              <a:t>Acompañar sin rescatar (¡como les fastidia que el adulto se acerque al instituto con algo que se les ha olvidado!)</a:t>
            </a:r>
          </a:p>
          <a:p>
            <a:pPr marL="285750" indent="-285750" algn="ctr">
              <a:buFont typeface="Arial" panose="020B0604020202020204" pitchFamily="34" charset="0"/>
              <a:buChar char="•"/>
            </a:pPr>
            <a:endParaRPr lang="es-ES" sz="2400" dirty="0"/>
          </a:p>
          <a:p>
            <a:pPr marL="285750" indent="-285750" algn="ctr">
              <a:buFont typeface="Arial" panose="020B0604020202020204" pitchFamily="34" charset="0"/>
              <a:buChar char="•"/>
            </a:pPr>
            <a:r>
              <a:rPr lang="es-ES" sz="2400" dirty="0"/>
              <a:t>Los conflictos no significan fracaso</a:t>
            </a:r>
            <a:r>
              <a:rPr lang="es-ES" sz="2400" b="1" dirty="0"/>
              <a:t>: </a:t>
            </a:r>
            <a:r>
              <a:rPr lang="es-ES" sz="2400" dirty="0"/>
              <a:t>son parte del vínculo.</a:t>
            </a:r>
          </a:p>
          <a:p>
            <a:pPr marL="285750" indent="-285750" algn="ctr">
              <a:buFont typeface="Arial" panose="020B0604020202020204" pitchFamily="34" charset="0"/>
              <a:buChar char="•"/>
            </a:pPr>
            <a:endParaRPr lang="es-ES" sz="2400" dirty="0"/>
          </a:p>
          <a:p>
            <a:pPr algn="ctr"/>
            <a:r>
              <a:rPr lang="es-ES" sz="2400" dirty="0">
                <a:highlight>
                  <a:srgbClr val="FFFF00"/>
                </a:highlight>
              </a:rPr>
              <a:t> </a:t>
            </a:r>
          </a:p>
          <a:p>
            <a:pPr algn="ctr"/>
            <a:r>
              <a:rPr lang="es-ES" sz="2400" dirty="0"/>
              <a:t> </a:t>
            </a:r>
          </a:p>
          <a:p>
            <a:r>
              <a:rPr lang="es-ES" dirty="0"/>
              <a:t> </a:t>
            </a:r>
          </a:p>
          <a:p>
            <a:r>
              <a:rPr lang="es-ES" dirty="0"/>
              <a:t> </a:t>
            </a:r>
          </a:p>
          <a:p>
            <a:endParaRPr lang="es-ES" dirty="0"/>
          </a:p>
          <a:p>
            <a:endParaRPr lang="es-ES" dirty="0"/>
          </a:p>
        </p:txBody>
      </p:sp>
      <p:sp>
        <p:nvSpPr>
          <p:cNvPr id="4" name="Marcador de contenido 2">
            <a:extLst>
              <a:ext uri="{FF2B5EF4-FFF2-40B4-BE49-F238E27FC236}">
                <a16:creationId xmlns:a16="http://schemas.microsoft.com/office/drawing/2014/main" id="{FCDCBF19-1110-2C0E-DD78-431BEB1BFCBE}"/>
              </a:ext>
            </a:extLst>
          </p:cNvPr>
          <p:cNvSpPr txBox="1">
            <a:spLocks/>
          </p:cNvSpPr>
          <p:nvPr/>
        </p:nvSpPr>
        <p:spPr>
          <a:xfrm>
            <a:off x="983941" y="1988228"/>
            <a:ext cx="10820400" cy="5193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3200" dirty="0">
              <a:solidFill>
                <a:srgbClr val="7030A0"/>
              </a:solidFill>
            </a:endParaRPr>
          </a:p>
        </p:txBody>
      </p:sp>
    </p:spTree>
    <p:extLst>
      <p:ext uri="{BB962C8B-B14F-4D97-AF65-F5344CB8AC3E}">
        <p14:creationId xmlns:p14="http://schemas.microsoft.com/office/powerpoint/2010/main" val="21799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8734</TotalTime>
  <Words>1707</Words>
  <Application>Microsoft Office PowerPoint</Application>
  <PresentationFormat>Panorámica</PresentationFormat>
  <Paragraphs>346</Paragraphs>
  <Slides>23</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Comic Sans MS</vt:lpstr>
      <vt:lpstr>Wingdings</vt:lpstr>
      <vt:lpstr>Tema de Office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Psicología Logopedia BlaBla</dc:creator>
  <cp:lastModifiedBy>Psicología Logopedia BlaBla</cp:lastModifiedBy>
  <cp:revision>59</cp:revision>
  <dcterms:created xsi:type="dcterms:W3CDTF">2022-03-31T09:23:25Z</dcterms:created>
  <dcterms:modified xsi:type="dcterms:W3CDTF">2025-11-21T10:53:06Z</dcterms:modified>
</cp:coreProperties>
</file>